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2.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1.xml" ContentType="application/vnd.openxmlformats-officedocument.presentationml.notesSlide+xml"/>
  <Override PartName="/ppt/notesSlides/notesSlide10.xml" ContentType="application/vnd.openxmlformats-officedocument.presentationml.notes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notesSlides/notesSlide1.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8" r:id="rId4"/>
    <p:sldId id="266" r:id="rId5"/>
    <p:sldId id="267" r:id="rId6"/>
    <p:sldId id="260" r:id="rId7"/>
    <p:sldId id="259" r:id="rId8"/>
    <p:sldId id="262" r:id="rId9"/>
    <p:sldId id="261" r:id="rId10"/>
    <p:sldId id="263" r:id="rId11"/>
    <p:sldId id="264" r:id="rId12"/>
    <p:sldId id="268" r:id="rId13"/>
    <p:sldId id="265"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362" autoAdjust="0"/>
  </p:normalViewPr>
  <p:slideViewPr>
    <p:cSldViewPr>
      <p:cViewPr varScale="1">
        <p:scale>
          <a:sx n="102" d="100"/>
          <a:sy n="102" d="100"/>
        </p:scale>
        <p:origin x="1278"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customXml" Target="../customXml/item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98C0715-C6F8-445C-ACE7-A8C31258DADC}" type="datetimeFigureOut">
              <a:rPr lang="en-US" smtClean="0"/>
              <a:t>5/23/2018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9F998F7-AFB7-4340-946B-84C83E079050}" type="slidenum">
              <a:rPr lang="en-US" smtClean="0"/>
              <a:t>‹#›</a:t>
            </a:fld>
            <a:endParaRPr lang="en-US" dirty="0"/>
          </a:p>
        </p:txBody>
      </p:sp>
    </p:spTree>
    <p:extLst>
      <p:ext uri="{BB962C8B-B14F-4D97-AF65-F5344CB8AC3E}">
        <p14:creationId xmlns:p14="http://schemas.microsoft.com/office/powerpoint/2010/main" val="38340901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F998F7-AFB7-4340-946B-84C83E079050}" type="slidenum">
              <a:rPr lang="en-US" smtClean="0"/>
              <a:t>1</a:t>
            </a:fld>
            <a:endParaRPr lang="en-US" dirty="0"/>
          </a:p>
        </p:txBody>
      </p:sp>
    </p:spTree>
    <p:extLst>
      <p:ext uri="{BB962C8B-B14F-4D97-AF65-F5344CB8AC3E}">
        <p14:creationId xmlns:p14="http://schemas.microsoft.com/office/powerpoint/2010/main" val="21809610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F998F7-AFB7-4340-946B-84C83E079050}" type="slidenum">
              <a:rPr lang="en-US" smtClean="0"/>
              <a:t>10</a:t>
            </a:fld>
            <a:endParaRPr lang="en-US" dirty="0"/>
          </a:p>
        </p:txBody>
      </p:sp>
    </p:spTree>
    <p:extLst>
      <p:ext uri="{BB962C8B-B14F-4D97-AF65-F5344CB8AC3E}">
        <p14:creationId xmlns:p14="http://schemas.microsoft.com/office/powerpoint/2010/main" val="37414024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F998F7-AFB7-4340-946B-84C83E079050}" type="slidenum">
              <a:rPr lang="en-US" smtClean="0"/>
              <a:t>11</a:t>
            </a:fld>
            <a:endParaRPr lang="en-US" dirty="0"/>
          </a:p>
        </p:txBody>
      </p:sp>
    </p:spTree>
    <p:extLst>
      <p:ext uri="{BB962C8B-B14F-4D97-AF65-F5344CB8AC3E}">
        <p14:creationId xmlns:p14="http://schemas.microsoft.com/office/powerpoint/2010/main" val="16287564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F998F7-AFB7-4340-946B-84C83E079050}" type="slidenum">
              <a:rPr lang="en-US" smtClean="0"/>
              <a:t>12</a:t>
            </a:fld>
            <a:endParaRPr lang="en-US" dirty="0"/>
          </a:p>
        </p:txBody>
      </p:sp>
    </p:spTree>
    <p:extLst>
      <p:ext uri="{BB962C8B-B14F-4D97-AF65-F5344CB8AC3E}">
        <p14:creationId xmlns:p14="http://schemas.microsoft.com/office/powerpoint/2010/main" val="20614610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F998F7-AFB7-4340-946B-84C83E079050}" type="slidenum">
              <a:rPr lang="en-US" smtClean="0"/>
              <a:t>13</a:t>
            </a:fld>
            <a:endParaRPr lang="en-US" dirty="0"/>
          </a:p>
        </p:txBody>
      </p:sp>
    </p:spTree>
    <p:extLst>
      <p:ext uri="{BB962C8B-B14F-4D97-AF65-F5344CB8AC3E}">
        <p14:creationId xmlns:p14="http://schemas.microsoft.com/office/powerpoint/2010/main" val="15803464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F998F7-AFB7-4340-946B-84C83E079050}" type="slidenum">
              <a:rPr lang="en-US" smtClean="0"/>
              <a:t>2</a:t>
            </a:fld>
            <a:endParaRPr lang="en-US" dirty="0"/>
          </a:p>
        </p:txBody>
      </p:sp>
    </p:spTree>
    <p:extLst>
      <p:ext uri="{BB962C8B-B14F-4D97-AF65-F5344CB8AC3E}">
        <p14:creationId xmlns:p14="http://schemas.microsoft.com/office/powerpoint/2010/main" val="35129516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F998F7-AFB7-4340-946B-84C83E079050}" type="slidenum">
              <a:rPr lang="en-US" smtClean="0"/>
              <a:t>3</a:t>
            </a:fld>
            <a:endParaRPr lang="en-US" dirty="0"/>
          </a:p>
        </p:txBody>
      </p:sp>
    </p:spTree>
    <p:extLst>
      <p:ext uri="{BB962C8B-B14F-4D97-AF65-F5344CB8AC3E}">
        <p14:creationId xmlns:p14="http://schemas.microsoft.com/office/powerpoint/2010/main" val="41714145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F998F7-AFB7-4340-946B-84C83E079050}" type="slidenum">
              <a:rPr lang="en-US" smtClean="0"/>
              <a:t>4</a:t>
            </a:fld>
            <a:endParaRPr lang="en-US" dirty="0"/>
          </a:p>
        </p:txBody>
      </p:sp>
    </p:spTree>
    <p:extLst>
      <p:ext uri="{BB962C8B-B14F-4D97-AF65-F5344CB8AC3E}">
        <p14:creationId xmlns:p14="http://schemas.microsoft.com/office/powerpoint/2010/main" val="38940595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F998F7-AFB7-4340-946B-84C83E079050}" type="slidenum">
              <a:rPr lang="en-US" smtClean="0"/>
              <a:t>5</a:t>
            </a:fld>
            <a:endParaRPr lang="en-US" dirty="0"/>
          </a:p>
        </p:txBody>
      </p:sp>
    </p:spTree>
    <p:extLst>
      <p:ext uri="{BB962C8B-B14F-4D97-AF65-F5344CB8AC3E}">
        <p14:creationId xmlns:p14="http://schemas.microsoft.com/office/powerpoint/2010/main" val="20586845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F998F7-AFB7-4340-946B-84C83E079050}" type="slidenum">
              <a:rPr lang="en-US" smtClean="0"/>
              <a:t>6</a:t>
            </a:fld>
            <a:endParaRPr lang="en-US" dirty="0"/>
          </a:p>
        </p:txBody>
      </p:sp>
    </p:spTree>
    <p:extLst>
      <p:ext uri="{BB962C8B-B14F-4D97-AF65-F5344CB8AC3E}">
        <p14:creationId xmlns:p14="http://schemas.microsoft.com/office/powerpoint/2010/main" val="41198887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F998F7-AFB7-4340-946B-84C83E079050}" type="slidenum">
              <a:rPr lang="en-US" smtClean="0"/>
              <a:t>7</a:t>
            </a:fld>
            <a:endParaRPr lang="en-US" dirty="0"/>
          </a:p>
        </p:txBody>
      </p:sp>
    </p:spTree>
    <p:extLst>
      <p:ext uri="{BB962C8B-B14F-4D97-AF65-F5344CB8AC3E}">
        <p14:creationId xmlns:p14="http://schemas.microsoft.com/office/powerpoint/2010/main" val="25783123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F998F7-AFB7-4340-946B-84C83E079050}" type="slidenum">
              <a:rPr lang="en-US" smtClean="0"/>
              <a:t>8</a:t>
            </a:fld>
            <a:endParaRPr lang="en-US" dirty="0"/>
          </a:p>
        </p:txBody>
      </p:sp>
    </p:spTree>
    <p:extLst>
      <p:ext uri="{BB962C8B-B14F-4D97-AF65-F5344CB8AC3E}">
        <p14:creationId xmlns:p14="http://schemas.microsoft.com/office/powerpoint/2010/main" val="39503477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F998F7-AFB7-4340-946B-84C83E079050}" type="slidenum">
              <a:rPr lang="en-US" smtClean="0"/>
              <a:t>9</a:t>
            </a:fld>
            <a:endParaRPr lang="en-US" dirty="0"/>
          </a:p>
        </p:txBody>
      </p:sp>
    </p:spTree>
    <p:extLst>
      <p:ext uri="{BB962C8B-B14F-4D97-AF65-F5344CB8AC3E}">
        <p14:creationId xmlns:p14="http://schemas.microsoft.com/office/powerpoint/2010/main" val="19277712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dirty="0"/>
              <a:t>3/8/2016</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0B304F1-E223-4589-A69F-C928AD86B6DD}" type="slidenum">
              <a:rPr lang="en-US" smtClean="0"/>
              <a:t>‹#›</a:t>
            </a:fld>
            <a:endParaRPr lang="en-US" dirty="0"/>
          </a:p>
        </p:txBody>
      </p:sp>
    </p:spTree>
    <p:extLst>
      <p:ext uri="{BB962C8B-B14F-4D97-AF65-F5344CB8AC3E}">
        <p14:creationId xmlns:p14="http://schemas.microsoft.com/office/powerpoint/2010/main" val="17213775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dirty="0"/>
              <a:t>3/8/2016</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0B304F1-E223-4589-A69F-C928AD86B6DD}" type="slidenum">
              <a:rPr lang="en-US" smtClean="0"/>
              <a:t>‹#›</a:t>
            </a:fld>
            <a:endParaRPr lang="en-US" dirty="0"/>
          </a:p>
        </p:txBody>
      </p:sp>
    </p:spTree>
    <p:extLst>
      <p:ext uri="{BB962C8B-B14F-4D97-AF65-F5344CB8AC3E}">
        <p14:creationId xmlns:p14="http://schemas.microsoft.com/office/powerpoint/2010/main" val="2760223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dirty="0"/>
              <a:t>3/8/2016</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0B304F1-E223-4589-A69F-C928AD86B6DD}" type="slidenum">
              <a:rPr lang="en-US" smtClean="0"/>
              <a:t>‹#›</a:t>
            </a:fld>
            <a:endParaRPr lang="en-US" dirty="0"/>
          </a:p>
        </p:txBody>
      </p:sp>
    </p:spTree>
    <p:extLst>
      <p:ext uri="{BB962C8B-B14F-4D97-AF65-F5344CB8AC3E}">
        <p14:creationId xmlns:p14="http://schemas.microsoft.com/office/powerpoint/2010/main" val="1023452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dirty="0"/>
              <a:t>3/8/2016</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0B304F1-E223-4589-A69F-C928AD86B6DD}" type="slidenum">
              <a:rPr lang="en-US" smtClean="0"/>
              <a:t>‹#›</a:t>
            </a:fld>
            <a:endParaRPr lang="en-US" dirty="0"/>
          </a:p>
        </p:txBody>
      </p:sp>
    </p:spTree>
    <p:extLst>
      <p:ext uri="{BB962C8B-B14F-4D97-AF65-F5344CB8AC3E}">
        <p14:creationId xmlns:p14="http://schemas.microsoft.com/office/powerpoint/2010/main" val="3501864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dirty="0"/>
              <a:t>3/8/2016</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0B304F1-E223-4589-A69F-C928AD86B6DD}" type="slidenum">
              <a:rPr lang="en-US" smtClean="0"/>
              <a:t>‹#›</a:t>
            </a:fld>
            <a:endParaRPr lang="en-US" dirty="0"/>
          </a:p>
        </p:txBody>
      </p:sp>
    </p:spTree>
    <p:extLst>
      <p:ext uri="{BB962C8B-B14F-4D97-AF65-F5344CB8AC3E}">
        <p14:creationId xmlns:p14="http://schemas.microsoft.com/office/powerpoint/2010/main" val="41703462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dirty="0"/>
              <a:t>3/8/2016</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0B304F1-E223-4589-A69F-C928AD86B6DD}" type="slidenum">
              <a:rPr lang="en-US" smtClean="0"/>
              <a:t>‹#›</a:t>
            </a:fld>
            <a:endParaRPr lang="en-US" dirty="0"/>
          </a:p>
        </p:txBody>
      </p:sp>
    </p:spTree>
    <p:extLst>
      <p:ext uri="{BB962C8B-B14F-4D97-AF65-F5344CB8AC3E}">
        <p14:creationId xmlns:p14="http://schemas.microsoft.com/office/powerpoint/2010/main" val="12897572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dirty="0"/>
              <a:t>3/8/2016</a:t>
            </a:r>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0B304F1-E223-4589-A69F-C928AD86B6DD}" type="slidenum">
              <a:rPr lang="en-US" smtClean="0"/>
              <a:t>‹#›</a:t>
            </a:fld>
            <a:endParaRPr lang="en-US" dirty="0"/>
          </a:p>
        </p:txBody>
      </p:sp>
    </p:spTree>
    <p:extLst>
      <p:ext uri="{BB962C8B-B14F-4D97-AF65-F5344CB8AC3E}">
        <p14:creationId xmlns:p14="http://schemas.microsoft.com/office/powerpoint/2010/main" val="39656903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dirty="0"/>
              <a:t>3/8/2016</a:t>
            </a: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0B304F1-E223-4589-A69F-C928AD86B6DD}" type="slidenum">
              <a:rPr lang="en-US" smtClean="0"/>
              <a:t>‹#›</a:t>
            </a:fld>
            <a:endParaRPr lang="en-US" dirty="0"/>
          </a:p>
        </p:txBody>
      </p:sp>
    </p:spTree>
    <p:extLst>
      <p:ext uri="{BB962C8B-B14F-4D97-AF65-F5344CB8AC3E}">
        <p14:creationId xmlns:p14="http://schemas.microsoft.com/office/powerpoint/2010/main" val="40390320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a:t>3/8/2016</a:t>
            </a:r>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0B304F1-E223-4589-A69F-C928AD86B6DD}" type="slidenum">
              <a:rPr lang="en-US" smtClean="0"/>
              <a:t>‹#›</a:t>
            </a:fld>
            <a:endParaRPr lang="en-US" dirty="0"/>
          </a:p>
        </p:txBody>
      </p:sp>
    </p:spTree>
    <p:extLst>
      <p:ext uri="{BB962C8B-B14F-4D97-AF65-F5344CB8AC3E}">
        <p14:creationId xmlns:p14="http://schemas.microsoft.com/office/powerpoint/2010/main" val="22617586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dirty="0"/>
              <a:t>3/8/2016</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0B304F1-E223-4589-A69F-C928AD86B6DD}" type="slidenum">
              <a:rPr lang="en-US" smtClean="0"/>
              <a:t>‹#›</a:t>
            </a:fld>
            <a:endParaRPr lang="en-US" dirty="0"/>
          </a:p>
        </p:txBody>
      </p:sp>
    </p:spTree>
    <p:extLst>
      <p:ext uri="{BB962C8B-B14F-4D97-AF65-F5344CB8AC3E}">
        <p14:creationId xmlns:p14="http://schemas.microsoft.com/office/powerpoint/2010/main" val="3402819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dirty="0"/>
              <a:t>3/8/2016</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0B304F1-E223-4589-A69F-C928AD86B6DD}" type="slidenum">
              <a:rPr lang="en-US" smtClean="0"/>
              <a:t>‹#›</a:t>
            </a:fld>
            <a:endParaRPr lang="en-US" dirty="0"/>
          </a:p>
        </p:txBody>
      </p:sp>
    </p:spTree>
    <p:extLst>
      <p:ext uri="{BB962C8B-B14F-4D97-AF65-F5344CB8AC3E}">
        <p14:creationId xmlns:p14="http://schemas.microsoft.com/office/powerpoint/2010/main" val="7802701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3/8/2016</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B304F1-E223-4589-A69F-C928AD86B6DD}" type="slidenum">
              <a:rPr lang="en-US" smtClean="0"/>
              <a:t>‹#›</a:t>
            </a:fld>
            <a:endParaRPr lang="en-US" dirty="0"/>
          </a:p>
        </p:txBody>
      </p:sp>
    </p:spTree>
    <p:extLst>
      <p:ext uri="{BB962C8B-B14F-4D97-AF65-F5344CB8AC3E}">
        <p14:creationId xmlns:p14="http://schemas.microsoft.com/office/powerpoint/2010/main" val="16565872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tmp"/><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tmp"/><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tmp"/><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tmp"/><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5.tmp"/><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6.tmp"/><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p:cNvSpPr/>
          <p:nvPr/>
        </p:nvSpPr>
        <p:spPr>
          <a:xfrm>
            <a:off x="-20715" y="-27373"/>
            <a:ext cx="9144000" cy="1219200"/>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p:cNvSpPr txBox="1"/>
          <p:nvPr/>
        </p:nvSpPr>
        <p:spPr>
          <a:xfrm>
            <a:off x="3581400" y="740832"/>
            <a:ext cx="2057400" cy="276999"/>
          </a:xfrm>
          <a:prstGeom prst="rect">
            <a:avLst/>
          </a:prstGeom>
          <a:noFill/>
        </p:spPr>
        <p:txBody>
          <a:bodyPr wrap="square" rtlCol="0">
            <a:spAutoFit/>
          </a:bodyPr>
          <a:lstStyle/>
          <a:p>
            <a:r>
              <a:rPr lang="en-US" sz="1200" b="1" i="1" dirty="0">
                <a:solidFill>
                  <a:schemeClr val="bg1"/>
                </a:solidFill>
              </a:rPr>
              <a:t>State Controller’s Office</a:t>
            </a:r>
          </a:p>
        </p:txBody>
      </p:sp>
      <p:sp>
        <p:nvSpPr>
          <p:cNvPr id="10" name="TextBox 9"/>
          <p:cNvSpPr txBox="1"/>
          <p:nvPr/>
        </p:nvSpPr>
        <p:spPr>
          <a:xfrm>
            <a:off x="1562100" y="320617"/>
            <a:ext cx="6553200" cy="523220"/>
          </a:xfrm>
          <a:prstGeom prst="rect">
            <a:avLst/>
          </a:prstGeom>
          <a:noFill/>
        </p:spPr>
        <p:txBody>
          <a:bodyPr wrap="square" rtlCol="0">
            <a:spAutoFit/>
          </a:bodyPr>
          <a:lstStyle/>
          <a:p>
            <a:pPr algn="ctr"/>
            <a:r>
              <a:rPr lang="en-US" sz="2800" b="1" dirty="0">
                <a:solidFill>
                  <a:schemeClr val="bg1"/>
                </a:solidFill>
              </a:rPr>
              <a:t>FY 2018 Year-End Closing Kick-Off Meeting</a:t>
            </a:r>
          </a:p>
        </p:txBody>
      </p:sp>
      <p:sp>
        <p:nvSpPr>
          <p:cNvPr id="2" name="Slide Number Placeholder 1"/>
          <p:cNvSpPr>
            <a:spLocks noGrp="1"/>
          </p:cNvSpPr>
          <p:nvPr>
            <p:ph type="sldNum" sz="quarter" idx="12"/>
          </p:nvPr>
        </p:nvSpPr>
        <p:spPr/>
        <p:txBody>
          <a:bodyPr/>
          <a:lstStyle/>
          <a:p>
            <a:fld id="{E0B304F1-E223-4589-A69F-C928AD86B6DD}" type="slidenum">
              <a:rPr lang="en-US" smtClean="0"/>
              <a:t>1</a:t>
            </a:fld>
            <a:endParaRPr lang="en-US" dirty="0"/>
          </a:p>
        </p:txBody>
      </p:sp>
      <p:pic>
        <p:nvPicPr>
          <p:cNvPr id="8" name="Picture 7" descr="DOA_LOGO_2017_Blue">
            <a:extLst>
              <a:ext uri="{FF2B5EF4-FFF2-40B4-BE49-F238E27FC236}">
                <a16:creationId xmlns:a16="http://schemas.microsoft.com/office/drawing/2014/main" id="{B7AEF228-2BCB-4365-A232-3E99314A11C2}"/>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13122" y="5653735"/>
            <a:ext cx="1076325" cy="1067740"/>
          </a:xfrm>
          <a:prstGeom prst="rect">
            <a:avLst/>
          </a:prstGeom>
          <a:noFill/>
          <a:ln>
            <a:noFill/>
          </a:ln>
        </p:spPr>
      </p:pic>
      <p:sp>
        <p:nvSpPr>
          <p:cNvPr id="3" name="TextBox 2">
            <a:extLst>
              <a:ext uri="{FF2B5EF4-FFF2-40B4-BE49-F238E27FC236}">
                <a16:creationId xmlns:a16="http://schemas.microsoft.com/office/drawing/2014/main" id="{24816EF6-1B80-433B-9DB4-601CC8164152}"/>
              </a:ext>
            </a:extLst>
          </p:cNvPr>
          <p:cNvSpPr txBox="1"/>
          <p:nvPr/>
        </p:nvSpPr>
        <p:spPr>
          <a:xfrm>
            <a:off x="990600" y="1447800"/>
            <a:ext cx="7239000" cy="3762568"/>
          </a:xfrm>
          <a:prstGeom prst="rect">
            <a:avLst/>
          </a:prstGeom>
          <a:noFill/>
        </p:spPr>
        <p:txBody>
          <a:bodyPr wrap="square" rtlCol="0">
            <a:spAutoFit/>
          </a:bodyPr>
          <a:lstStyle/>
          <a:p>
            <a:pPr algn="ctr"/>
            <a:r>
              <a:rPr lang="en-US" sz="3200" u="sng" dirty="0"/>
              <a:t>Agenda</a:t>
            </a:r>
          </a:p>
          <a:p>
            <a:endParaRPr lang="en-US" sz="1050" dirty="0"/>
          </a:p>
          <a:p>
            <a:pPr marL="457200" indent="-457200">
              <a:buFont typeface="Arial" panose="020B0604020202020204" pitchFamily="34" charset="0"/>
              <a:buChar char="•"/>
            </a:pPr>
            <a:r>
              <a:rPr lang="en-US" sz="2800" dirty="0"/>
              <a:t>SCO Support throughout closing period</a:t>
            </a:r>
          </a:p>
          <a:p>
            <a:pPr marL="457200" indent="-457200">
              <a:buFont typeface="Arial" panose="020B0604020202020204" pitchFamily="34" charset="0"/>
              <a:buChar char="•"/>
            </a:pPr>
            <a:r>
              <a:rPr lang="en-US" sz="2800" dirty="0"/>
              <a:t>SCO Year-End Task List</a:t>
            </a:r>
          </a:p>
          <a:p>
            <a:pPr marL="457200" indent="-457200">
              <a:buFont typeface="Arial" panose="020B0604020202020204" pitchFamily="34" charset="0"/>
              <a:buChar char="•"/>
            </a:pPr>
            <a:r>
              <a:rPr lang="en-US" sz="2800" dirty="0"/>
              <a:t>FY 2018 Form 78’s including Beginning Balances and Collected Revenues</a:t>
            </a:r>
          </a:p>
          <a:p>
            <a:pPr marL="457200" indent="-457200">
              <a:buFont typeface="Arial" panose="020B0604020202020204" pitchFamily="34" charset="0"/>
              <a:buChar char="•"/>
            </a:pPr>
            <a:r>
              <a:rPr lang="en-US" sz="2800" dirty="0"/>
              <a:t>Adjustments for Zero-dollar invoices</a:t>
            </a:r>
          </a:p>
          <a:p>
            <a:pPr marL="457200" indent="-457200">
              <a:buFont typeface="Arial" panose="020B0604020202020204" pitchFamily="34" charset="0"/>
              <a:buChar char="•"/>
            </a:pPr>
            <a:r>
              <a:rPr lang="en-US" sz="2800" dirty="0"/>
              <a:t>Between-Year Entries</a:t>
            </a:r>
          </a:p>
          <a:p>
            <a:pPr marL="457200" indent="-457200">
              <a:buFont typeface="Arial" panose="020B0604020202020204" pitchFamily="34" charset="0"/>
              <a:buChar char="•"/>
            </a:pPr>
            <a:r>
              <a:rPr lang="en-US" sz="2800" dirty="0"/>
              <a:t>Other/Questions</a:t>
            </a:r>
          </a:p>
        </p:txBody>
      </p:sp>
    </p:spTree>
    <p:extLst>
      <p:ext uri="{BB962C8B-B14F-4D97-AF65-F5344CB8AC3E}">
        <p14:creationId xmlns:p14="http://schemas.microsoft.com/office/powerpoint/2010/main" val="35071566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715" y="-27373"/>
            <a:ext cx="9144000" cy="1219200"/>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p:cNvSpPr txBox="1"/>
          <p:nvPr/>
        </p:nvSpPr>
        <p:spPr>
          <a:xfrm>
            <a:off x="3581400" y="740832"/>
            <a:ext cx="2057400" cy="276999"/>
          </a:xfrm>
          <a:prstGeom prst="rect">
            <a:avLst/>
          </a:prstGeom>
          <a:noFill/>
        </p:spPr>
        <p:txBody>
          <a:bodyPr wrap="square" rtlCol="0">
            <a:spAutoFit/>
          </a:bodyPr>
          <a:lstStyle/>
          <a:p>
            <a:r>
              <a:rPr lang="en-US" sz="1200" b="1" i="1" dirty="0">
                <a:solidFill>
                  <a:schemeClr val="bg1"/>
                </a:solidFill>
              </a:rPr>
              <a:t>State Controller’s Office</a:t>
            </a:r>
          </a:p>
        </p:txBody>
      </p:sp>
      <p:sp>
        <p:nvSpPr>
          <p:cNvPr id="10" name="TextBox 9"/>
          <p:cNvSpPr txBox="1"/>
          <p:nvPr/>
        </p:nvSpPr>
        <p:spPr>
          <a:xfrm>
            <a:off x="1562100" y="320617"/>
            <a:ext cx="6553200" cy="523220"/>
          </a:xfrm>
          <a:prstGeom prst="rect">
            <a:avLst/>
          </a:prstGeom>
          <a:noFill/>
        </p:spPr>
        <p:txBody>
          <a:bodyPr wrap="square" rtlCol="0">
            <a:spAutoFit/>
          </a:bodyPr>
          <a:lstStyle/>
          <a:p>
            <a:pPr algn="ctr"/>
            <a:r>
              <a:rPr lang="en-US" sz="2800" b="1" dirty="0">
                <a:solidFill>
                  <a:schemeClr val="bg1"/>
                </a:solidFill>
              </a:rPr>
              <a:t>FY 2018 Year-End Closing Kick-Off Meeting</a:t>
            </a:r>
          </a:p>
        </p:txBody>
      </p:sp>
      <p:sp>
        <p:nvSpPr>
          <p:cNvPr id="2" name="Slide Number Placeholder 1"/>
          <p:cNvSpPr>
            <a:spLocks noGrp="1"/>
          </p:cNvSpPr>
          <p:nvPr>
            <p:ph type="sldNum" sz="quarter" idx="12"/>
          </p:nvPr>
        </p:nvSpPr>
        <p:spPr/>
        <p:txBody>
          <a:bodyPr/>
          <a:lstStyle/>
          <a:p>
            <a:fld id="{E0B304F1-E223-4589-A69F-C928AD86B6DD}" type="slidenum">
              <a:rPr lang="en-US" smtClean="0"/>
              <a:t>10</a:t>
            </a:fld>
            <a:endParaRPr lang="en-US" dirty="0"/>
          </a:p>
        </p:txBody>
      </p:sp>
      <p:sp>
        <p:nvSpPr>
          <p:cNvPr id="3" name="TextBox 2">
            <a:extLst>
              <a:ext uri="{FF2B5EF4-FFF2-40B4-BE49-F238E27FC236}">
                <a16:creationId xmlns:a16="http://schemas.microsoft.com/office/drawing/2014/main" id="{24816EF6-1B80-433B-9DB4-601CC8164152}"/>
              </a:ext>
            </a:extLst>
          </p:cNvPr>
          <p:cNvSpPr txBox="1"/>
          <p:nvPr/>
        </p:nvSpPr>
        <p:spPr>
          <a:xfrm>
            <a:off x="533400" y="1447800"/>
            <a:ext cx="8153400" cy="1200329"/>
          </a:xfrm>
          <a:prstGeom prst="rect">
            <a:avLst/>
          </a:prstGeom>
          <a:noFill/>
        </p:spPr>
        <p:txBody>
          <a:bodyPr wrap="square" rtlCol="0">
            <a:spAutoFit/>
          </a:bodyPr>
          <a:lstStyle/>
          <a:p>
            <a:pPr algn="ctr"/>
            <a:endParaRPr lang="en-US" sz="2400" dirty="0"/>
          </a:p>
          <a:p>
            <a:pPr algn="ctr"/>
            <a:endParaRPr lang="en-US" sz="2400" dirty="0"/>
          </a:p>
          <a:p>
            <a:pPr algn="ctr"/>
            <a:endParaRPr lang="en-US" sz="2400" dirty="0"/>
          </a:p>
        </p:txBody>
      </p:sp>
      <p:pic>
        <p:nvPicPr>
          <p:cNvPr id="7" name="Picture 6">
            <a:extLst>
              <a:ext uri="{FF2B5EF4-FFF2-40B4-BE49-F238E27FC236}">
                <a16:creationId xmlns:a16="http://schemas.microsoft.com/office/drawing/2014/main" id="{FA2A07B2-978B-4FB7-8B3B-EE664100D58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1000" y="1640617"/>
            <a:ext cx="7692678" cy="3005409"/>
          </a:xfrm>
          <a:prstGeom prst="rect">
            <a:avLst/>
          </a:prstGeom>
        </p:spPr>
      </p:pic>
    </p:spTree>
    <p:extLst>
      <p:ext uri="{BB962C8B-B14F-4D97-AF65-F5344CB8AC3E}">
        <p14:creationId xmlns:p14="http://schemas.microsoft.com/office/powerpoint/2010/main" val="30308584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715" y="-27373"/>
            <a:ext cx="9144000" cy="1219200"/>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p:cNvSpPr txBox="1"/>
          <p:nvPr/>
        </p:nvSpPr>
        <p:spPr>
          <a:xfrm>
            <a:off x="3581400" y="740832"/>
            <a:ext cx="2057400" cy="276999"/>
          </a:xfrm>
          <a:prstGeom prst="rect">
            <a:avLst/>
          </a:prstGeom>
          <a:noFill/>
        </p:spPr>
        <p:txBody>
          <a:bodyPr wrap="square" rtlCol="0">
            <a:spAutoFit/>
          </a:bodyPr>
          <a:lstStyle/>
          <a:p>
            <a:r>
              <a:rPr lang="en-US" sz="1200" b="1" i="1" dirty="0">
                <a:solidFill>
                  <a:schemeClr val="bg1"/>
                </a:solidFill>
              </a:rPr>
              <a:t>State Controller’s Office</a:t>
            </a:r>
          </a:p>
        </p:txBody>
      </p:sp>
      <p:sp>
        <p:nvSpPr>
          <p:cNvPr id="10" name="TextBox 9"/>
          <p:cNvSpPr txBox="1"/>
          <p:nvPr/>
        </p:nvSpPr>
        <p:spPr>
          <a:xfrm>
            <a:off x="1562100" y="320617"/>
            <a:ext cx="6553200" cy="523220"/>
          </a:xfrm>
          <a:prstGeom prst="rect">
            <a:avLst/>
          </a:prstGeom>
          <a:noFill/>
        </p:spPr>
        <p:txBody>
          <a:bodyPr wrap="square" rtlCol="0">
            <a:spAutoFit/>
          </a:bodyPr>
          <a:lstStyle/>
          <a:p>
            <a:pPr algn="ctr"/>
            <a:r>
              <a:rPr lang="en-US" sz="2800" b="1" dirty="0">
                <a:solidFill>
                  <a:schemeClr val="bg1"/>
                </a:solidFill>
              </a:rPr>
              <a:t>FY 2018 Year-End Closing Kick-Off Meeting</a:t>
            </a:r>
          </a:p>
        </p:txBody>
      </p:sp>
      <p:sp>
        <p:nvSpPr>
          <p:cNvPr id="2" name="Slide Number Placeholder 1"/>
          <p:cNvSpPr>
            <a:spLocks noGrp="1"/>
          </p:cNvSpPr>
          <p:nvPr>
            <p:ph type="sldNum" sz="quarter" idx="12"/>
          </p:nvPr>
        </p:nvSpPr>
        <p:spPr/>
        <p:txBody>
          <a:bodyPr/>
          <a:lstStyle/>
          <a:p>
            <a:fld id="{E0B304F1-E223-4589-A69F-C928AD86B6DD}" type="slidenum">
              <a:rPr lang="en-US" smtClean="0"/>
              <a:t>11</a:t>
            </a:fld>
            <a:endParaRPr lang="en-US" dirty="0"/>
          </a:p>
        </p:txBody>
      </p:sp>
      <p:pic>
        <p:nvPicPr>
          <p:cNvPr id="8" name="Picture 7" descr="DOA_LOGO_2017_Blue">
            <a:extLst>
              <a:ext uri="{FF2B5EF4-FFF2-40B4-BE49-F238E27FC236}">
                <a16:creationId xmlns:a16="http://schemas.microsoft.com/office/drawing/2014/main" id="{B7AEF228-2BCB-4365-A232-3E99314A11C2}"/>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13122" y="5653735"/>
            <a:ext cx="1076325" cy="1067740"/>
          </a:xfrm>
          <a:prstGeom prst="rect">
            <a:avLst/>
          </a:prstGeom>
          <a:noFill/>
          <a:ln>
            <a:noFill/>
          </a:ln>
        </p:spPr>
      </p:pic>
      <p:sp>
        <p:nvSpPr>
          <p:cNvPr id="3" name="TextBox 2">
            <a:extLst>
              <a:ext uri="{FF2B5EF4-FFF2-40B4-BE49-F238E27FC236}">
                <a16:creationId xmlns:a16="http://schemas.microsoft.com/office/drawing/2014/main" id="{24816EF6-1B80-433B-9DB4-601CC8164152}"/>
              </a:ext>
            </a:extLst>
          </p:cNvPr>
          <p:cNvSpPr txBox="1"/>
          <p:nvPr/>
        </p:nvSpPr>
        <p:spPr>
          <a:xfrm>
            <a:off x="533400" y="1447800"/>
            <a:ext cx="8153400" cy="5693866"/>
          </a:xfrm>
          <a:prstGeom prst="rect">
            <a:avLst/>
          </a:prstGeom>
          <a:noFill/>
        </p:spPr>
        <p:txBody>
          <a:bodyPr wrap="square" rtlCol="0">
            <a:spAutoFit/>
          </a:bodyPr>
          <a:lstStyle/>
          <a:p>
            <a:pPr algn="ctr"/>
            <a:r>
              <a:rPr lang="en-US" sz="3200" u="sng" dirty="0"/>
              <a:t>Adjustments for Zero-Dollar Invoices</a:t>
            </a:r>
          </a:p>
          <a:p>
            <a:pPr algn="ctr"/>
            <a:endParaRPr lang="en-US" sz="3200" u="sng" dirty="0"/>
          </a:p>
          <a:p>
            <a:pPr marL="457200" indent="-457200">
              <a:buFont typeface="Arial" panose="020B0604020202020204" pitchFamily="34" charset="0"/>
              <a:buChar char="•"/>
            </a:pPr>
            <a:r>
              <a:rPr lang="en-US" sz="2800" dirty="0"/>
              <a:t>John Oppeneer (SCO) is working through these on an agency by agency basis.  He is also analyzing whether there are open receivables.  As he goes through the process, he is contacting agencies for validation of any entries before making them.  He is working to get through all agencies by the end of June.  He would then perform a final analysis in July.</a:t>
            </a:r>
          </a:p>
          <a:p>
            <a:pPr algn="ctr"/>
            <a:endParaRPr lang="en-US" sz="3200" u="sng" dirty="0"/>
          </a:p>
          <a:p>
            <a:pPr algn="ctr"/>
            <a:endParaRPr lang="en-US" sz="2400" dirty="0"/>
          </a:p>
          <a:p>
            <a:pPr algn="ctr"/>
            <a:endParaRPr lang="en-US" sz="2400" dirty="0"/>
          </a:p>
          <a:p>
            <a:pPr algn="ctr"/>
            <a:endParaRPr lang="en-US" sz="2400" dirty="0"/>
          </a:p>
        </p:txBody>
      </p:sp>
    </p:spTree>
    <p:extLst>
      <p:ext uri="{BB962C8B-B14F-4D97-AF65-F5344CB8AC3E}">
        <p14:creationId xmlns:p14="http://schemas.microsoft.com/office/powerpoint/2010/main" val="881326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715" y="-27373"/>
            <a:ext cx="9144000" cy="1219200"/>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p:cNvSpPr txBox="1"/>
          <p:nvPr/>
        </p:nvSpPr>
        <p:spPr>
          <a:xfrm>
            <a:off x="3581400" y="740832"/>
            <a:ext cx="2057400" cy="276999"/>
          </a:xfrm>
          <a:prstGeom prst="rect">
            <a:avLst/>
          </a:prstGeom>
          <a:noFill/>
        </p:spPr>
        <p:txBody>
          <a:bodyPr wrap="square" rtlCol="0">
            <a:spAutoFit/>
          </a:bodyPr>
          <a:lstStyle/>
          <a:p>
            <a:r>
              <a:rPr lang="en-US" sz="1200" b="1" i="1" dirty="0">
                <a:solidFill>
                  <a:schemeClr val="bg1"/>
                </a:solidFill>
              </a:rPr>
              <a:t>State Controller’s Office</a:t>
            </a:r>
          </a:p>
        </p:txBody>
      </p:sp>
      <p:sp>
        <p:nvSpPr>
          <p:cNvPr id="10" name="TextBox 9"/>
          <p:cNvSpPr txBox="1"/>
          <p:nvPr/>
        </p:nvSpPr>
        <p:spPr>
          <a:xfrm>
            <a:off x="1562100" y="320617"/>
            <a:ext cx="6553200" cy="523220"/>
          </a:xfrm>
          <a:prstGeom prst="rect">
            <a:avLst/>
          </a:prstGeom>
          <a:noFill/>
        </p:spPr>
        <p:txBody>
          <a:bodyPr wrap="square" rtlCol="0">
            <a:spAutoFit/>
          </a:bodyPr>
          <a:lstStyle/>
          <a:p>
            <a:pPr algn="ctr"/>
            <a:r>
              <a:rPr lang="en-US" sz="2800" b="1" dirty="0">
                <a:solidFill>
                  <a:schemeClr val="bg1"/>
                </a:solidFill>
              </a:rPr>
              <a:t>FY 2018 Year-End Closing Kick-Off Meeting</a:t>
            </a:r>
          </a:p>
        </p:txBody>
      </p:sp>
      <p:sp>
        <p:nvSpPr>
          <p:cNvPr id="2" name="Slide Number Placeholder 1"/>
          <p:cNvSpPr>
            <a:spLocks noGrp="1"/>
          </p:cNvSpPr>
          <p:nvPr>
            <p:ph type="sldNum" sz="quarter" idx="12"/>
          </p:nvPr>
        </p:nvSpPr>
        <p:spPr/>
        <p:txBody>
          <a:bodyPr/>
          <a:lstStyle/>
          <a:p>
            <a:fld id="{E0B304F1-E223-4589-A69F-C928AD86B6DD}" type="slidenum">
              <a:rPr lang="en-US" smtClean="0"/>
              <a:t>12</a:t>
            </a:fld>
            <a:endParaRPr lang="en-US" dirty="0"/>
          </a:p>
        </p:txBody>
      </p:sp>
      <p:pic>
        <p:nvPicPr>
          <p:cNvPr id="8" name="Picture 7" descr="DOA_LOGO_2017_Blue">
            <a:extLst>
              <a:ext uri="{FF2B5EF4-FFF2-40B4-BE49-F238E27FC236}">
                <a16:creationId xmlns:a16="http://schemas.microsoft.com/office/drawing/2014/main" id="{B7AEF228-2BCB-4365-A232-3E99314A11C2}"/>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13122" y="5653735"/>
            <a:ext cx="1076325" cy="1067740"/>
          </a:xfrm>
          <a:prstGeom prst="rect">
            <a:avLst/>
          </a:prstGeom>
          <a:noFill/>
          <a:ln>
            <a:noFill/>
          </a:ln>
        </p:spPr>
      </p:pic>
      <p:sp>
        <p:nvSpPr>
          <p:cNvPr id="3" name="TextBox 2">
            <a:extLst>
              <a:ext uri="{FF2B5EF4-FFF2-40B4-BE49-F238E27FC236}">
                <a16:creationId xmlns:a16="http://schemas.microsoft.com/office/drawing/2014/main" id="{24816EF6-1B80-433B-9DB4-601CC8164152}"/>
              </a:ext>
            </a:extLst>
          </p:cNvPr>
          <p:cNvSpPr txBox="1"/>
          <p:nvPr/>
        </p:nvSpPr>
        <p:spPr>
          <a:xfrm>
            <a:off x="533400" y="1447800"/>
            <a:ext cx="8153400" cy="4401205"/>
          </a:xfrm>
          <a:prstGeom prst="rect">
            <a:avLst/>
          </a:prstGeom>
          <a:noFill/>
        </p:spPr>
        <p:txBody>
          <a:bodyPr wrap="square" rtlCol="0">
            <a:spAutoFit/>
          </a:bodyPr>
          <a:lstStyle/>
          <a:p>
            <a:pPr algn="ctr"/>
            <a:r>
              <a:rPr lang="en-US" sz="3200" u="sng" dirty="0"/>
              <a:t>Between-Year Entries</a:t>
            </a:r>
          </a:p>
          <a:p>
            <a:pPr algn="ctr"/>
            <a:endParaRPr lang="en-US" sz="3200" u="sng" dirty="0"/>
          </a:p>
          <a:p>
            <a:pPr marL="342900" indent="-342900">
              <a:buFont typeface="Arial" panose="020B0604020202020204" pitchFamily="34" charset="0"/>
              <a:buChar char="•"/>
            </a:pPr>
            <a:r>
              <a:rPr lang="en-US" sz="2400" dirty="0"/>
              <a:t>Entries must be made in each fiscal year for the between-year transactions to offset correctly.  </a:t>
            </a:r>
            <a:r>
              <a:rPr lang="en-US" sz="2400" b="1" dirty="0"/>
              <a:t>Agencies should not use the reversing indicator on GL journal transactions to move amounts between fiscal year 2017 and fiscal year 2018. </a:t>
            </a:r>
            <a:r>
              <a:rPr lang="en-US" sz="2400" dirty="0"/>
              <a:t>Instead, transactions in each year will be needed.  See Wisconsin Accounting Manual Section 18-04.</a:t>
            </a:r>
          </a:p>
          <a:p>
            <a:pPr algn="ctr"/>
            <a:endParaRPr lang="en-US" sz="2400" dirty="0"/>
          </a:p>
          <a:p>
            <a:pPr algn="ctr"/>
            <a:endParaRPr lang="en-US" sz="2400" dirty="0"/>
          </a:p>
          <a:p>
            <a:pPr algn="ctr"/>
            <a:endParaRPr lang="en-US" sz="2400" dirty="0"/>
          </a:p>
        </p:txBody>
      </p:sp>
    </p:spTree>
    <p:extLst>
      <p:ext uri="{BB962C8B-B14F-4D97-AF65-F5344CB8AC3E}">
        <p14:creationId xmlns:p14="http://schemas.microsoft.com/office/powerpoint/2010/main" val="13007846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715" y="-27373"/>
            <a:ext cx="9144000" cy="1219200"/>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p:cNvSpPr txBox="1"/>
          <p:nvPr/>
        </p:nvSpPr>
        <p:spPr>
          <a:xfrm>
            <a:off x="3581400" y="740832"/>
            <a:ext cx="2057400" cy="276999"/>
          </a:xfrm>
          <a:prstGeom prst="rect">
            <a:avLst/>
          </a:prstGeom>
          <a:noFill/>
        </p:spPr>
        <p:txBody>
          <a:bodyPr wrap="square" rtlCol="0">
            <a:spAutoFit/>
          </a:bodyPr>
          <a:lstStyle/>
          <a:p>
            <a:r>
              <a:rPr lang="en-US" sz="1200" b="1" i="1" dirty="0">
                <a:solidFill>
                  <a:schemeClr val="bg1"/>
                </a:solidFill>
              </a:rPr>
              <a:t>State Controller’s Office</a:t>
            </a:r>
          </a:p>
        </p:txBody>
      </p:sp>
      <p:sp>
        <p:nvSpPr>
          <p:cNvPr id="10" name="TextBox 9"/>
          <p:cNvSpPr txBox="1"/>
          <p:nvPr/>
        </p:nvSpPr>
        <p:spPr>
          <a:xfrm>
            <a:off x="1562100" y="320617"/>
            <a:ext cx="6553200" cy="523220"/>
          </a:xfrm>
          <a:prstGeom prst="rect">
            <a:avLst/>
          </a:prstGeom>
          <a:noFill/>
        </p:spPr>
        <p:txBody>
          <a:bodyPr wrap="square" rtlCol="0">
            <a:spAutoFit/>
          </a:bodyPr>
          <a:lstStyle/>
          <a:p>
            <a:pPr algn="ctr"/>
            <a:r>
              <a:rPr lang="en-US" sz="2800" b="1" dirty="0">
                <a:solidFill>
                  <a:schemeClr val="bg1"/>
                </a:solidFill>
              </a:rPr>
              <a:t>FY 2018 Year-End Closing Kick-Off Meeting</a:t>
            </a:r>
          </a:p>
        </p:txBody>
      </p:sp>
      <p:sp>
        <p:nvSpPr>
          <p:cNvPr id="2" name="Slide Number Placeholder 1"/>
          <p:cNvSpPr>
            <a:spLocks noGrp="1"/>
          </p:cNvSpPr>
          <p:nvPr>
            <p:ph type="sldNum" sz="quarter" idx="12"/>
          </p:nvPr>
        </p:nvSpPr>
        <p:spPr/>
        <p:txBody>
          <a:bodyPr/>
          <a:lstStyle/>
          <a:p>
            <a:fld id="{E0B304F1-E223-4589-A69F-C928AD86B6DD}" type="slidenum">
              <a:rPr lang="en-US" smtClean="0"/>
              <a:t>13</a:t>
            </a:fld>
            <a:endParaRPr lang="en-US" dirty="0"/>
          </a:p>
        </p:txBody>
      </p:sp>
      <p:pic>
        <p:nvPicPr>
          <p:cNvPr id="8" name="Picture 7" descr="DOA_LOGO_2017_Blue">
            <a:extLst>
              <a:ext uri="{FF2B5EF4-FFF2-40B4-BE49-F238E27FC236}">
                <a16:creationId xmlns:a16="http://schemas.microsoft.com/office/drawing/2014/main" id="{B7AEF228-2BCB-4365-A232-3E99314A11C2}"/>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13122" y="5653735"/>
            <a:ext cx="1076325" cy="1067740"/>
          </a:xfrm>
          <a:prstGeom prst="rect">
            <a:avLst/>
          </a:prstGeom>
          <a:noFill/>
          <a:ln>
            <a:noFill/>
          </a:ln>
        </p:spPr>
      </p:pic>
      <p:sp>
        <p:nvSpPr>
          <p:cNvPr id="3" name="TextBox 2">
            <a:extLst>
              <a:ext uri="{FF2B5EF4-FFF2-40B4-BE49-F238E27FC236}">
                <a16:creationId xmlns:a16="http://schemas.microsoft.com/office/drawing/2014/main" id="{24816EF6-1B80-433B-9DB4-601CC8164152}"/>
              </a:ext>
            </a:extLst>
          </p:cNvPr>
          <p:cNvSpPr txBox="1"/>
          <p:nvPr/>
        </p:nvSpPr>
        <p:spPr>
          <a:xfrm>
            <a:off x="533400" y="1447800"/>
            <a:ext cx="8153400" cy="1815882"/>
          </a:xfrm>
          <a:prstGeom prst="rect">
            <a:avLst/>
          </a:prstGeom>
          <a:noFill/>
        </p:spPr>
        <p:txBody>
          <a:bodyPr wrap="square" rtlCol="0">
            <a:spAutoFit/>
          </a:bodyPr>
          <a:lstStyle/>
          <a:p>
            <a:pPr algn="ctr"/>
            <a:r>
              <a:rPr lang="en-US" sz="3200" u="sng" dirty="0"/>
              <a:t>Questions or other year-end closing issues?</a:t>
            </a:r>
          </a:p>
          <a:p>
            <a:pPr algn="ctr"/>
            <a:endParaRPr lang="en-US" sz="3200" u="sng" dirty="0"/>
          </a:p>
          <a:p>
            <a:pPr algn="ctr"/>
            <a:endParaRPr lang="en-US" sz="2400" dirty="0"/>
          </a:p>
          <a:p>
            <a:pPr algn="ctr"/>
            <a:endParaRPr lang="en-US" sz="2400" dirty="0"/>
          </a:p>
        </p:txBody>
      </p:sp>
    </p:spTree>
    <p:extLst>
      <p:ext uri="{BB962C8B-B14F-4D97-AF65-F5344CB8AC3E}">
        <p14:creationId xmlns:p14="http://schemas.microsoft.com/office/powerpoint/2010/main" val="379324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715" y="-27373"/>
            <a:ext cx="9144000" cy="1219200"/>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p:cNvSpPr txBox="1"/>
          <p:nvPr/>
        </p:nvSpPr>
        <p:spPr>
          <a:xfrm>
            <a:off x="3581400" y="740832"/>
            <a:ext cx="2057400" cy="276999"/>
          </a:xfrm>
          <a:prstGeom prst="rect">
            <a:avLst/>
          </a:prstGeom>
          <a:noFill/>
        </p:spPr>
        <p:txBody>
          <a:bodyPr wrap="square" rtlCol="0">
            <a:spAutoFit/>
          </a:bodyPr>
          <a:lstStyle/>
          <a:p>
            <a:r>
              <a:rPr lang="en-US" sz="1200" b="1" i="1" dirty="0">
                <a:solidFill>
                  <a:schemeClr val="bg1"/>
                </a:solidFill>
              </a:rPr>
              <a:t>State Controller’s Office</a:t>
            </a:r>
          </a:p>
        </p:txBody>
      </p:sp>
      <p:sp>
        <p:nvSpPr>
          <p:cNvPr id="10" name="TextBox 9"/>
          <p:cNvSpPr txBox="1"/>
          <p:nvPr/>
        </p:nvSpPr>
        <p:spPr>
          <a:xfrm>
            <a:off x="1562100" y="320617"/>
            <a:ext cx="6553200" cy="523220"/>
          </a:xfrm>
          <a:prstGeom prst="rect">
            <a:avLst/>
          </a:prstGeom>
          <a:noFill/>
        </p:spPr>
        <p:txBody>
          <a:bodyPr wrap="square" rtlCol="0">
            <a:spAutoFit/>
          </a:bodyPr>
          <a:lstStyle/>
          <a:p>
            <a:pPr algn="ctr"/>
            <a:r>
              <a:rPr lang="en-US" sz="2800" b="1" dirty="0">
                <a:solidFill>
                  <a:schemeClr val="bg1"/>
                </a:solidFill>
              </a:rPr>
              <a:t>FY 2018 Year-End Closing Kick-Off Meeting</a:t>
            </a:r>
          </a:p>
        </p:txBody>
      </p:sp>
      <p:sp>
        <p:nvSpPr>
          <p:cNvPr id="2" name="Slide Number Placeholder 1"/>
          <p:cNvSpPr>
            <a:spLocks noGrp="1"/>
          </p:cNvSpPr>
          <p:nvPr>
            <p:ph type="sldNum" sz="quarter" idx="12"/>
          </p:nvPr>
        </p:nvSpPr>
        <p:spPr/>
        <p:txBody>
          <a:bodyPr/>
          <a:lstStyle/>
          <a:p>
            <a:fld id="{E0B304F1-E223-4589-A69F-C928AD86B6DD}" type="slidenum">
              <a:rPr lang="en-US" smtClean="0"/>
              <a:t>2</a:t>
            </a:fld>
            <a:endParaRPr lang="en-US" dirty="0"/>
          </a:p>
        </p:txBody>
      </p:sp>
      <p:pic>
        <p:nvPicPr>
          <p:cNvPr id="8" name="Picture 7" descr="DOA_LOGO_2017_Blue">
            <a:extLst>
              <a:ext uri="{FF2B5EF4-FFF2-40B4-BE49-F238E27FC236}">
                <a16:creationId xmlns:a16="http://schemas.microsoft.com/office/drawing/2014/main" id="{B7AEF228-2BCB-4365-A232-3E99314A11C2}"/>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13122" y="5653735"/>
            <a:ext cx="1076325" cy="1067740"/>
          </a:xfrm>
          <a:prstGeom prst="rect">
            <a:avLst/>
          </a:prstGeom>
          <a:noFill/>
          <a:ln>
            <a:noFill/>
          </a:ln>
        </p:spPr>
      </p:pic>
      <p:sp>
        <p:nvSpPr>
          <p:cNvPr id="3" name="TextBox 2">
            <a:extLst>
              <a:ext uri="{FF2B5EF4-FFF2-40B4-BE49-F238E27FC236}">
                <a16:creationId xmlns:a16="http://schemas.microsoft.com/office/drawing/2014/main" id="{24816EF6-1B80-433B-9DB4-601CC8164152}"/>
              </a:ext>
            </a:extLst>
          </p:cNvPr>
          <p:cNvSpPr txBox="1"/>
          <p:nvPr/>
        </p:nvSpPr>
        <p:spPr>
          <a:xfrm>
            <a:off x="533400" y="1447800"/>
            <a:ext cx="8153400" cy="3824124"/>
          </a:xfrm>
          <a:prstGeom prst="rect">
            <a:avLst/>
          </a:prstGeom>
          <a:noFill/>
        </p:spPr>
        <p:txBody>
          <a:bodyPr wrap="square" rtlCol="0">
            <a:spAutoFit/>
          </a:bodyPr>
          <a:lstStyle/>
          <a:p>
            <a:pPr algn="ctr"/>
            <a:r>
              <a:rPr lang="en-US" sz="3200" u="sng" dirty="0"/>
              <a:t>SCO Support</a:t>
            </a:r>
          </a:p>
          <a:p>
            <a:pPr algn="ctr"/>
            <a:endParaRPr lang="en-US" sz="3200" u="sng" dirty="0"/>
          </a:p>
          <a:p>
            <a:pPr algn="ctr"/>
            <a:r>
              <a:rPr lang="en-US" sz="2400" dirty="0"/>
              <a:t>Each agency has been assigned a support staff within the SCO</a:t>
            </a:r>
          </a:p>
          <a:p>
            <a:pPr algn="ctr"/>
            <a:endParaRPr lang="en-US" sz="2400" dirty="0"/>
          </a:p>
          <a:p>
            <a:pPr algn="ctr"/>
            <a:r>
              <a:rPr lang="en-US" sz="2400" dirty="0"/>
              <a:t>The support listing is on the SCO website – Information for State Agencies – Accounting Services</a:t>
            </a:r>
          </a:p>
          <a:p>
            <a:pPr algn="ctr"/>
            <a:endParaRPr lang="en-US" sz="2400" dirty="0"/>
          </a:p>
          <a:p>
            <a:pPr algn="ctr"/>
            <a:r>
              <a:rPr lang="en-US" sz="2400" dirty="0"/>
              <a:t>Agencies may also request a meeting with SCO staff to review any accounts or issues</a:t>
            </a:r>
          </a:p>
          <a:p>
            <a:endParaRPr lang="en-US" sz="1050" dirty="0"/>
          </a:p>
        </p:txBody>
      </p:sp>
    </p:spTree>
    <p:extLst>
      <p:ext uri="{BB962C8B-B14F-4D97-AF65-F5344CB8AC3E}">
        <p14:creationId xmlns:p14="http://schemas.microsoft.com/office/powerpoint/2010/main" val="36206603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715" y="-27373"/>
            <a:ext cx="9144000" cy="1219200"/>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p:cNvSpPr txBox="1"/>
          <p:nvPr/>
        </p:nvSpPr>
        <p:spPr>
          <a:xfrm>
            <a:off x="3581400" y="740832"/>
            <a:ext cx="2057400" cy="276999"/>
          </a:xfrm>
          <a:prstGeom prst="rect">
            <a:avLst/>
          </a:prstGeom>
          <a:noFill/>
        </p:spPr>
        <p:txBody>
          <a:bodyPr wrap="square" rtlCol="0">
            <a:spAutoFit/>
          </a:bodyPr>
          <a:lstStyle/>
          <a:p>
            <a:r>
              <a:rPr lang="en-US" sz="1200" b="1" i="1" dirty="0">
                <a:solidFill>
                  <a:schemeClr val="bg1"/>
                </a:solidFill>
              </a:rPr>
              <a:t>State Controller’s Office</a:t>
            </a:r>
          </a:p>
        </p:txBody>
      </p:sp>
      <p:sp>
        <p:nvSpPr>
          <p:cNvPr id="10" name="TextBox 9"/>
          <p:cNvSpPr txBox="1"/>
          <p:nvPr/>
        </p:nvSpPr>
        <p:spPr>
          <a:xfrm>
            <a:off x="1562100" y="320617"/>
            <a:ext cx="6553200" cy="523220"/>
          </a:xfrm>
          <a:prstGeom prst="rect">
            <a:avLst/>
          </a:prstGeom>
          <a:noFill/>
        </p:spPr>
        <p:txBody>
          <a:bodyPr wrap="square" rtlCol="0">
            <a:spAutoFit/>
          </a:bodyPr>
          <a:lstStyle/>
          <a:p>
            <a:pPr algn="ctr"/>
            <a:r>
              <a:rPr lang="en-US" sz="2800" b="1" dirty="0">
                <a:solidFill>
                  <a:schemeClr val="bg1"/>
                </a:solidFill>
              </a:rPr>
              <a:t>FY 2018 Year-End Closing Kick-Off Meeting</a:t>
            </a:r>
          </a:p>
        </p:txBody>
      </p:sp>
      <p:sp>
        <p:nvSpPr>
          <p:cNvPr id="2" name="Slide Number Placeholder 1"/>
          <p:cNvSpPr>
            <a:spLocks noGrp="1"/>
          </p:cNvSpPr>
          <p:nvPr>
            <p:ph type="sldNum" sz="quarter" idx="12"/>
          </p:nvPr>
        </p:nvSpPr>
        <p:spPr/>
        <p:txBody>
          <a:bodyPr/>
          <a:lstStyle/>
          <a:p>
            <a:fld id="{E0B304F1-E223-4589-A69F-C928AD86B6DD}" type="slidenum">
              <a:rPr lang="en-US" smtClean="0"/>
              <a:t>3</a:t>
            </a:fld>
            <a:endParaRPr lang="en-US" dirty="0"/>
          </a:p>
        </p:txBody>
      </p:sp>
      <p:pic>
        <p:nvPicPr>
          <p:cNvPr id="8" name="Picture 7" descr="DOA_LOGO_2017_Blue">
            <a:extLst>
              <a:ext uri="{FF2B5EF4-FFF2-40B4-BE49-F238E27FC236}">
                <a16:creationId xmlns:a16="http://schemas.microsoft.com/office/drawing/2014/main" id="{B7AEF228-2BCB-4365-A232-3E99314A11C2}"/>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13122" y="5653735"/>
            <a:ext cx="1076325" cy="1067740"/>
          </a:xfrm>
          <a:prstGeom prst="rect">
            <a:avLst/>
          </a:prstGeom>
          <a:noFill/>
          <a:ln>
            <a:noFill/>
          </a:ln>
        </p:spPr>
      </p:pic>
      <p:sp>
        <p:nvSpPr>
          <p:cNvPr id="3" name="TextBox 2">
            <a:extLst>
              <a:ext uri="{FF2B5EF4-FFF2-40B4-BE49-F238E27FC236}">
                <a16:creationId xmlns:a16="http://schemas.microsoft.com/office/drawing/2014/main" id="{24816EF6-1B80-433B-9DB4-601CC8164152}"/>
              </a:ext>
            </a:extLst>
          </p:cNvPr>
          <p:cNvSpPr txBox="1"/>
          <p:nvPr/>
        </p:nvSpPr>
        <p:spPr>
          <a:xfrm>
            <a:off x="533400" y="1447800"/>
            <a:ext cx="8153400" cy="2923877"/>
          </a:xfrm>
          <a:prstGeom prst="rect">
            <a:avLst/>
          </a:prstGeom>
          <a:noFill/>
        </p:spPr>
        <p:txBody>
          <a:bodyPr wrap="square" rtlCol="0">
            <a:spAutoFit/>
          </a:bodyPr>
          <a:lstStyle/>
          <a:p>
            <a:pPr algn="ctr"/>
            <a:r>
              <a:rPr lang="en-US" sz="3200" u="sng" dirty="0"/>
              <a:t>SCO Year-End Task List</a:t>
            </a:r>
          </a:p>
          <a:p>
            <a:pPr algn="ctr"/>
            <a:endParaRPr lang="en-US" sz="3200" u="sng" dirty="0"/>
          </a:p>
          <a:p>
            <a:pPr algn="ctr"/>
            <a:r>
              <a:rPr lang="en-US" sz="2400" dirty="0"/>
              <a:t>SCO website – Information for State Agencies/Accounting Services/2018 Closing</a:t>
            </a:r>
          </a:p>
          <a:p>
            <a:pPr algn="ctr"/>
            <a:endParaRPr lang="en-US" sz="2400" dirty="0"/>
          </a:p>
          <a:p>
            <a:pPr algn="ctr"/>
            <a:endParaRPr lang="en-US" sz="2400" dirty="0"/>
          </a:p>
          <a:p>
            <a:pPr algn="ctr"/>
            <a:endParaRPr lang="en-US" sz="2400" dirty="0"/>
          </a:p>
        </p:txBody>
      </p:sp>
    </p:spTree>
    <p:extLst>
      <p:ext uri="{BB962C8B-B14F-4D97-AF65-F5344CB8AC3E}">
        <p14:creationId xmlns:p14="http://schemas.microsoft.com/office/powerpoint/2010/main" val="4383632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715" y="-27373"/>
            <a:ext cx="9144000" cy="1219200"/>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p:cNvSpPr txBox="1"/>
          <p:nvPr/>
        </p:nvSpPr>
        <p:spPr>
          <a:xfrm>
            <a:off x="3581400" y="740832"/>
            <a:ext cx="2057400" cy="276999"/>
          </a:xfrm>
          <a:prstGeom prst="rect">
            <a:avLst/>
          </a:prstGeom>
          <a:noFill/>
        </p:spPr>
        <p:txBody>
          <a:bodyPr wrap="square" rtlCol="0">
            <a:spAutoFit/>
          </a:bodyPr>
          <a:lstStyle/>
          <a:p>
            <a:r>
              <a:rPr lang="en-US" sz="1200" b="1" i="1" dirty="0">
                <a:solidFill>
                  <a:schemeClr val="bg1"/>
                </a:solidFill>
              </a:rPr>
              <a:t>State Controller’s Office</a:t>
            </a:r>
          </a:p>
        </p:txBody>
      </p:sp>
      <p:sp>
        <p:nvSpPr>
          <p:cNvPr id="10" name="TextBox 9"/>
          <p:cNvSpPr txBox="1"/>
          <p:nvPr/>
        </p:nvSpPr>
        <p:spPr>
          <a:xfrm>
            <a:off x="1562100" y="320617"/>
            <a:ext cx="6553200" cy="523220"/>
          </a:xfrm>
          <a:prstGeom prst="rect">
            <a:avLst/>
          </a:prstGeom>
          <a:noFill/>
        </p:spPr>
        <p:txBody>
          <a:bodyPr wrap="square" rtlCol="0">
            <a:spAutoFit/>
          </a:bodyPr>
          <a:lstStyle/>
          <a:p>
            <a:pPr algn="ctr"/>
            <a:r>
              <a:rPr lang="en-US" sz="2800" b="1" dirty="0">
                <a:solidFill>
                  <a:schemeClr val="bg1"/>
                </a:solidFill>
              </a:rPr>
              <a:t>FY 2018 Year-End Closing Kick-Off Meeting</a:t>
            </a:r>
          </a:p>
        </p:txBody>
      </p:sp>
      <p:sp>
        <p:nvSpPr>
          <p:cNvPr id="2" name="Slide Number Placeholder 1"/>
          <p:cNvSpPr>
            <a:spLocks noGrp="1"/>
          </p:cNvSpPr>
          <p:nvPr>
            <p:ph type="sldNum" sz="quarter" idx="12"/>
          </p:nvPr>
        </p:nvSpPr>
        <p:spPr/>
        <p:txBody>
          <a:bodyPr/>
          <a:lstStyle/>
          <a:p>
            <a:fld id="{E0B304F1-E223-4589-A69F-C928AD86B6DD}" type="slidenum">
              <a:rPr lang="en-US" smtClean="0"/>
              <a:t>4</a:t>
            </a:fld>
            <a:endParaRPr lang="en-US" dirty="0"/>
          </a:p>
        </p:txBody>
      </p:sp>
      <p:sp>
        <p:nvSpPr>
          <p:cNvPr id="3" name="TextBox 2">
            <a:extLst>
              <a:ext uri="{FF2B5EF4-FFF2-40B4-BE49-F238E27FC236}">
                <a16:creationId xmlns:a16="http://schemas.microsoft.com/office/drawing/2014/main" id="{24816EF6-1B80-433B-9DB4-601CC8164152}"/>
              </a:ext>
            </a:extLst>
          </p:cNvPr>
          <p:cNvSpPr txBox="1"/>
          <p:nvPr/>
        </p:nvSpPr>
        <p:spPr>
          <a:xfrm>
            <a:off x="533400" y="1447800"/>
            <a:ext cx="8153400" cy="1200329"/>
          </a:xfrm>
          <a:prstGeom prst="rect">
            <a:avLst/>
          </a:prstGeom>
          <a:noFill/>
        </p:spPr>
        <p:txBody>
          <a:bodyPr wrap="square" rtlCol="0">
            <a:spAutoFit/>
          </a:bodyPr>
          <a:lstStyle/>
          <a:p>
            <a:pPr algn="ctr"/>
            <a:endParaRPr lang="en-US" sz="2400" dirty="0"/>
          </a:p>
          <a:p>
            <a:pPr algn="ctr"/>
            <a:endParaRPr lang="en-US" sz="2400" dirty="0"/>
          </a:p>
          <a:p>
            <a:pPr algn="ctr"/>
            <a:endParaRPr lang="en-US" sz="2400" dirty="0"/>
          </a:p>
        </p:txBody>
      </p:sp>
      <p:pic>
        <p:nvPicPr>
          <p:cNvPr id="11" name="Picture 10">
            <a:extLst>
              <a:ext uri="{FF2B5EF4-FFF2-40B4-BE49-F238E27FC236}">
                <a16:creationId xmlns:a16="http://schemas.microsoft.com/office/drawing/2014/main" id="{87798E2C-4C63-493F-87CB-50B50E8F63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33600" y="1219310"/>
            <a:ext cx="4472287" cy="5638690"/>
          </a:xfrm>
          <a:prstGeom prst="rect">
            <a:avLst/>
          </a:prstGeom>
        </p:spPr>
      </p:pic>
    </p:spTree>
    <p:extLst>
      <p:ext uri="{BB962C8B-B14F-4D97-AF65-F5344CB8AC3E}">
        <p14:creationId xmlns:p14="http://schemas.microsoft.com/office/powerpoint/2010/main" val="21051635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715" y="-27373"/>
            <a:ext cx="9144000" cy="1219200"/>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p:cNvSpPr txBox="1"/>
          <p:nvPr/>
        </p:nvSpPr>
        <p:spPr>
          <a:xfrm>
            <a:off x="3581400" y="740832"/>
            <a:ext cx="2057400" cy="276999"/>
          </a:xfrm>
          <a:prstGeom prst="rect">
            <a:avLst/>
          </a:prstGeom>
          <a:noFill/>
        </p:spPr>
        <p:txBody>
          <a:bodyPr wrap="square" rtlCol="0">
            <a:spAutoFit/>
          </a:bodyPr>
          <a:lstStyle/>
          <a:p>
            <a:r>
              <a:rPr lang="en-US" sz="1200" b="1" i="1" dirty="0">
                <a:solidFill>
                  <a:schemeClr val="bg1"/>
                </a:solidFill>
              </a:rPr>
              <a:t>State Controller’s Office</a:t>
            </a:r>
          </a:p>
        </p:txBody>
      </p:sp>
      <p:sp>
        <p:nvSpPr>
          <p:cNvPr id="10" name="TextBox 9"/>
          <p:cNvSpPr txBox="1"/>
          <p:nvPr/>
        </p:nvSpPr>
        <p:spPr>
          <a:xfrm>
            <a:off x="1562100" y="320617"/>
            <a:ext cx="6553200" cy="523220"/>
          </a:xfrm>
          <a:prstGeom prst="rect">
            <a:avLst/>
          </a:prstGeom>
          <a:noFill/>
        </p:spPr>
        <p:txBody>
          <a:bodyPr wrap="square" rtlCol="0">
            <a:spAutoFit/>
          </a:bodyPr>
          <a:lstStyle/>
          <a:p>
            <a:pPr algn="ctr"/>
            <a:r>
              <a:rPr lang="en-US" sz="2800" b="1" dirty="0">
                <a:solidFill>
                  <a:schemeClr val="bg1"/>
                </a:solidFill>
              </a:rPr>
              <a:t>FY 2018 Year-End Closing Kick-Off Meeting</a:t>
            </a:r>
          </a:p>
        </p:txBody>
      </p:sp>
      <p:sp>
        <p:nvSpPr>
          <p:cNvPr id="2" name="Slide Number Placeholder 1"/>
          <p:cNvSpPr>
            <a:spLocks noGrp="1"/>
          </p:cNvSpPr>
          <p:nvPr>
            <p:ph type="sldNum" sz="quarter" idx="12"/>
          </p:nvPr>
        </p:nvSpPr>
        <p:spPr/>
        <p:txBody>
          <a:bodyPr/>
          <a:lstStyle/>
          <a:p>
            <a:fld id="{E0B304F1-E223-4589-A69F-C928AD86B6DD}" type="slidenum">
              <a:rPr lang="en-US" smtClean="0"/>
              <a:t>5</a:t>
            </a:fld>
            <a:endParaRPr lang="en-US" dirty="0"/>
          </a:p>
        </p:txBody>
      </p:sp>
      <p:sp>
        <p:nvSpPr>
          <p:cNvPr id="3" name="TextBox 2">
            <a:extLst>
              <a:ext uri="{FF2B5EF4-FFF2-40B4-BE49-F238E27FC236}">
                <a16:creationId xmlns:a16="http://schemas.microsoft.com/office/drawing/2014/main" id="{24816EF6-1B80-433B-9DB4-601CC8164152}"/>
              </a:ext>
            </a:extLst>
          </p:cNvPr>
          <p:cNvSpPr txBox="1"/>
          <p:nvPr/>
        </p:nvSpPr>
        <p:spPr>
          <a:xfrm>
            <a:off x="533400" y="1447800"/>
            <a:ext cx="8153400" cy="1200329"/>
          </a:xfrm>
          <a:prstGeom prst="rect">
            <a:avLst/>
          </a:prstGeom>
          <a:noFill/>
        </p:spPr>
        <p:txBody>
          <a:bodyPr wrap="square" rtlCol="0">
            <a:spAutoFit/>
          </a:bodyPr>
          <a:lstStyle/>
          <a:p>
            <a:pPr algn="ctr"/>
            <a:endParaRPr lang="en-US" sz="2400" dirty="0"/>
          </a:p>
          <a:p>
            <a:pPr algn="ctr"/>
            <a:endParaRPr lang="en-US" sz="2400" dirty="0"/>
          </a:p>
          <a:p>
            <a:pPr algn="ctr"/>
            <a:endParaRPr lang="en-US" sz="2400" dirty="0"/>
          </a:p>
        </p:txBody>
      </p:sp>
      <p:pic>
        <p:nvPicPr>
          <p:cNvPr id="7" name="Picture 6">
            <a:extLst>
              <a:ext uri="{FF2B5EF4-FFF2-40B4-BE49-F238E27FC236}">
                <a16:creationId xmlns:a16="http://schemas.microsoft.com/office/drawing/2014/main" id="{DD590B0A-6FD6-41C9-A199-50C02BC0EC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91140" y="1283102"/>
            <a:ext cx="6837920" cy="5429250"/>
          </a:xfrm>
          <a:prstGeom prst="rect">
            <a:avLst/>
          </a:prstGeom>
        </p:spPr>
      </p:pic>
    </p:spTree>
    <p:extLst>
      <p:ext uri="{BB962C8B-B14F-4D97-AF65-F5344CB8AC3E}">
        <p14:creationId xmlns:p14="http://schemas.microsoft.com/office/powerpoint/2010/main" val="17523475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715" y="-27373"/>
            <a:ext cx="9144000" cy="1219200"/>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p:cNvSpPr txBox="1"/>
          <p:nvPr/>
        </p:nvSpPr>
        <p:spPr>
          <a:xfrm>
            <a:off x="3581400" y="740832"/>
            <a:ext cx="2057400" cy="276999"/>
          </a:xfrm>
          <a:prstGeom prst="rect">
            <a:avLst/>
          </a:prstGeom>
          <a:noFill/>
        </p:spPr>
        <p:txBody>
          <a:bodyPr wrap="square" rtlCol="0">
            <a:spAutoFit/>
          </a:bodyPr>
          <a:lstStyle/>
          <a:p>
            <a:r>
              <a:rPr lang="en-US" sz="1200" b="1" i="1" dirty="0">
                <a:solidFill>
                  <a:schemeClr val="bg1"/>
                </a:solidFill>
              </a:rPr>
              <a:t>State Controller’s Office</a:t>
            </a:r>
          </a:p>
        </p:txBody>
      </p:sp>
      <p:sp>
        <p:nvSpPr>
          <p:cNvPr id="10" name="TextBox 9"/>
          <p:cNvSpPr txBox="1"/>
          <p:nvPr/>
        </p:nvSpPr>
        <p:spPr>
          <a:xfrm>
            <a:off x="1562100" y="320617"/>
            <a:ext cx="6553200" cy="523220"/>
          </a:xfrm>
          <a:prstGeom prst="rect">
            <a:avLst/>
          </a:prstGeom>
          <a:noFill/>
        </p:spPr>
        <p:txBody>
          <a:bodyPr wrap="square" rtlCol="0">
            <a:spAutoFit/>
          </a:bodyPr>
          <a:lstStyle/>
          <a:p>
            <a:pPr algn="ctr"/>
            <a:r>
              <a:rPr lang="en-US" sz="2800" b="1" dirty="0">
                <a:solidFill>
                  <a:schemeClr val="bg1"/>
                </a:solidFill>
              </a:rPr>
              <a:t>FY 2018 Year-End Closing Kick-Off Meeting</a:t>
            </a:r>
          </a:p>
        </p:txBody>
      </p:sp>
      <p:sp>
        <p:nvSpPr>
          <p:cNvPr id="2" name="Slide Number Placeholder 1"/>
          <p:cNvSpPr>
            <a:spLocks noGrp="1"/>
          </p:cNvSpPr>
          <p:nvPr>
            <p:ph type="sldNum" sz="quarter" idx="12"/>
          </p:nvPr>
        </p:nvSpPr>
        <p:spPr/>
        <p:txBody>
          <a:bodyPr/>
          <a:lstStyle/>
          <a:p>
            <a:fld id="{E0B304F1-E223-4589-A69F-C928AD86B6DD}" type="slidenum">
              <a:rPr lang="en-US" smtClean="0"/>
              <a:t>6</a:t>
            </a:fld>
            <a:endParaRPr lang="en-US" dirty="0"/>
          </a:p>
        </p:txBody>
      </p:sp>
      <p:pic>
        <p:nvPicPr>
          <p:cNvPr id="8" name="Picture 7" descr="DOA_LOGO_2017_Blue">
            <a:extLst>
              <a:ext uri="{FF2B5EF4-FFF2-40B4-BE49-F238E27FC236}">
                <a16:creationId xmlns:a16="http://schemas.microsoft.com/office/drawing/2014/main" id="{B7AEF228-2BCB-4365-A232-3E99314A11C2}"/>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13122" y="5653735"/>
            <a:ext cx="1076325" cy="1067740"/>
          </a:xfrm>
          <a:prstGeom prst="rect">
            <a:avLst/>
          </a:prstGeom>
          <a:noFill/>
          <a:ln>
            <a:noFill/>
          </a:ln>
        </p:spPr>
      </p:pic>
      <p:sp>
        <p:nvSpPr>
          <p:cNvPr id="3" name="TextBox 2">
            <a:extLst>
              <a:ext uri="{FF2B5EF4-FFF2-40B4-BE49-F238E27FC236}">
                <a16:creationId xmlns:a16="http://schemas.microsoft.com/office/drawing/2014/main" id="{24816EF6-1B80-433B-9DB4-601CC8164152}"/>
              </a:ext>
            </a:extLst>
          </p:cNvPr>
          <p:cNvSpPr txBox="1"/>
          <p:nvPr/>
        </p:nvSpPr>
        <p:spPr>
          <a:xfrm>
            <a:off x="533400" y="1447800"/>
            <a:ext cx="8153400" cy="2677656"/>
          </a:xfrm>
          <a:prstGeom prst="rect">
            <a:avLst/>
          </a:prstGeom>
          <a:noFill/>
        </p:spPr>
        <p:txBody>
          <a:bodyPr wrap="square" rtlCol="0">
            <a:spAutoFit/>
          </a:bodyPr>
          <a:lstStyle/>
          <a:p>
            <a:pPr algn="ctr"/>
            <a:r>
              <a:rPr lang="en-US" sz="3200" u="sng" dirty="0"/>
              <a:t>Form 78’s (including new beginning balance and collected revenue sections)</a:t>
            </a:r>
          </a:p>
          <a:p>
            <a:pPr algn="ctr"/>
            <a:endParaRPr lang="en-US" sz="3200" u="sng" dirty="0"/>
          </a:p>
          <a:p>
            <a:pPr algn="ctr"/>
            <a:endParaRPr lang="en-US" sz="2400" dirty="0"/>
          </a:p>
          <a:p>
            <a:pPr algn="ctr"/>
            <a:endParaRPr lang="en-US" sz="2400" dirty="0"/>
          </a:p>
          <a:p>
            <a:pPr algn="ctr"/>
            <a:endParaRPr lang="en-US" sz="2400" dirty="0"/>
          </a:p>
        </p:txBody>
      </p:sp>
    </p:spTree>
    <p:extLst>
      <p:ext uri="{BB962C8B-B14F-4D97-AF65-F5344CB8AC3E}">
        <p14:creationId xmlns:p14="http://schemas.microsoft.com/office/powerpoint/2010/main" val="7862351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715" y="-27373"/>
            <a:ext cx="9144000" cy="1219200"/>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p:cNvSpPr txBox="1"/>
          <p:nvPr/>
        </p:nvSpPr>
        <p:spPr>
          <a:xfrm>
            <a:off x="3581400" y="740832"/>
            <a:ext cx="2057400" cy="276999"/>
          </a:xfrm>
          <a:prstGeom prst="rect">
            <a:avLst/>
          </a:prstGeom>
          <a:noFill/>
        </p:spPr>
        <p:txBody>
          <a:bodyPr wrap="square" rtlCol="0">
            <a:spAutoFit/>
          </a:bodyPr>
          <a:lstStyle/>
          <a:p>
            <a:r>
              <a:rPr lang="en-US" sz="1200" b="1" i="1" dirty="0">
                <a:solidFill>
                  <a:schemeClr val="bg1"/>
                </a:solidFill>
              </a:rPr>
              <a:t>State Controller’s Office</a:t>
            </a:r>
          </a:p>
        </p:txBody>
      </p:sp>
      <p:sp>
        <p:nvSpPr>
          <p:cNvPr id="10" name="TextBox 9"/>
          <p:cNvSpPr txBox="1"/>
          <p:nvPr/>
        </p:nvSpPr>
        <p:spPr>
          <a:xfrm>
            <a:off x="1562100" y="320617"/>
            <a:ext cx="6553200" cy="523220"/>
          </a:xfrm>
          <a:prstGeom prst="rect">
            <a:avLst/>
          </a:prstGeom>
          <a:noFill/>
        </p:spPr>
        <p:txBody>
          <a:bodyPr wrap="square" rtlCol="0">
            <a:spAutoFit/>
          </a:bodyPr>
          <a:lstStyle/>
          <a:p>
            <a:pPr algn="ctr"/>
            <a:r>
              <a:rPr lang="en-US" sz="2800" b="1" dirty="0">
                <a:solidFill>
                  <a:schemeClr val="bg1"/>
                </a:solidFill>
              </a:rPr>
              <a:t>FY 2018 Year-End Closing Kick-Off Meeting</a:t>
            </a:r>
          </a:p>
        </p:txBody>
      </p:sp>
      <p:sp>
        <p:nvSpPr>
          <p:cNvPr id="2" name="Slide Number Placeholder 1"/>
          <p:cNvSpPr>
            <a:spLocks noGrp="1"/>
          </p:cNvSpPr>
          <p:nvPr>
            <p:ph type="sldNum" sz="quarter" idx="12"/>
          </p:nvPr>
        </p:nvSpPr>
        <p:spPr/>
        <p:txBody>
          <a:bodyPr/>
          <a:lstStyle/>
          <a:p>
            <a:fld id="{E0B304F1-E223-4589-A69F-C928AD86B6DD}" type="slidenum">
              <a:rPr lang="en-US" smtClean="0"/>
              <a:t>7</a:t>
            </a:fld>
            <a:endParaRPr lang="en-US" dirty="0"/>
          </a:p>
        </p:txBody>
      </p:sp>
      <p:sp>
        <p:nvSpPr>
          <p:cNvPr id="3" name="TextBox 2">
            <a:extLst>
              <a:ext uri="{FF2B5EF4-FFF2-40B4-BE49-F238E27FC236}">
                <a16:creationId xmlns:a16="http://schemas.microsoft.com/office/drawing/2014/main" id="{24816EF6-1B80-433B-9DB4-601CC8164152}"/>
              </a:ext>
            </a:extLst>
          </p:cNvPr>
          <p:cNvSpPr txBox="1"/>
          <p:nvPr/>
        </p:nvSpPr>
        <p:spPr>
          <a:xfrm>
            <a:off x="533400" y="1447800"/>
            <a:ext cx="8153400" cy="1200329"/>
          </a:xfrm>
          <a:prstGeom prst="rect">
            <a:avLst/>
          </a:prstGeom>
          <a:noFill/>
        </p:spPr>
        <p:txBody>
          <a:bodyPr wrap="square" rtlCol="0">
            <a:spAutoFit/>
          </a:bodyPr>
          <a:lstStyle/>
          <a:p>
            <a:pPr algn="ctr"/>
            <a:endParaRPr lang="en-US" sz="2400" dirty="0"/>
          </a:p>
          <a:p>
            <a:pPr algn="ctr"/>
            <a:endParaRPr lang="en-US" sz="2400" dirty="0"/>
          </a:p>
          <a:p>
            <a:pPr algn="ctr"/>
            <a:endParaRPr lang="en-US" sz="2400" dirty="0"/>
          </a:p>
        </p:txBody>
      </p:sp>
      <p:pic>
        <p:nvPicPr>
          <p:cNvPr id="30" name="Picture 29">
            <a:extLst>
              <a:ext uri="{FF2B5EF4-FFF2-40B4-BE49-F238E27FC236}">
                <a16:creationId xmlns:a16="http://schemas.microsoft.com/office/drawing/2014/main" id="{EE0CDBBE-028B-4CD3-86CE-3D7B9298F91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4400" y="1650142"/>
            <a:ext cx="6953696" cy="3760058"/>
          </a:xfrm>
          <a:prstGeom prst="rect">
            <a:avLst/>
          </a:prstGeom>
        </p:spPr>
      </p:pic>
    </p:spTree>
    <p:extLst>
      <p:ext uri="{BB962C8B-B14F-4D97-AF65-F5344CB8AC3E}">
        <p14:creationId xmlns:p14="http://schemas.microsoft.com/office/powerpoint/2010/main" val="4196047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715" y="-27373"/>
            <a:ext cx="9144000" cy="1219200"/>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p:cNvSpPr txBox="1"/>
          <p:nvPr/>
        </p:nvSpPr>
        <p:spPr>
          <a:xfrm>
            <a:off x="3581400" y="740832"/>
            <a:ext cx="2057400" cy="276999"/>
          </a:xfrm>
          <a:prstGeom prst="rect">
            <a:avLst/>
          </a:prstGeom>
          <a:noFill/>
        </p:spPr>
        <p:txBody>
          <a:bodyPr wrap="square" rtlCol="0">
            <a:spAutoFit/>
          </a:bodyPr>
          <a:lstStyle/>
          <a:p>
            <a:r>
              <a:rPr lang="en-US" sz="1200" b="1" i="1" dirty="0">
                <a:solidFill>
                  <a:schemeClr val="bg1"/>
                </a:solidFill>
              </a:rPr>
              <a:t>State Controller’s Office</a:t>
            </a:r>
          </a:p>
        </p:txBody>
      </p:sp>
      <p:sp>
        <p:nvSpPr>
          <p:cNvPr id="10" name="TextBox 9"/>
          <p:cNvSpPr txBox="1"/>
          <p:nvPr/>
        </p:nvSpPr>
        <p:spPr>
          <a:xfrm>
            <a:off x="1562100" y="320617"/>
            <a:ext cx="6553200" cy="523220"/>
          </a:xfrm>
          <a:prstGeom prst="rect">
            <a:avLst/>
          </a:prstGeom>
          <a:noFill/>
        </p:spPr>
        <p:txBody>
          <a:bodyPr wrap="square" rtlCol="0">
            <a:spAutoFit/>
          </a:bodyPr>
          <a:lstStyle/>
          <a:p>
            <a:pPr algn="ctr"/>
            <a:r>
              <a:rPr lang="en-US" sz="2800" b="1" dirty="0">
                <a:solidFill>
                  <a:schemeClr val="bg1"/>
                </a:solidFill>
              </a:rPr>
              <a:t>FY 2018 Year-End Closing Kick-Off Meeting</a:t>
            </a:r>
          </a:p>
        </p:txBody>
      </p:sp>
      <p:sp>
        <p:nvSpPr>
          <p:cNvPr id="2" name="Slide Number Placeholder 1"/>
          <p:cNvSpPr>
            <a:spLocks noGrp="1"/>
          </p:cNvSpPr>
          <p:nvPr>
            <p:ph type="sldNum" sz="quarter" idx="12"/>
          </p:nvPr>
        </p:nvSpPr>
        <p:spPr/>
        <p:txBody>
          <a:bodyPr/>
          <a:lstStyle/>
          <a:p>
            <a:fld id="{E0B304F1-E223-4589-A69F-C928AD86B6DD}" type="slidenum">
              <a:rPr lang="en-US" smtClean="0"/>
              <a:t>8</a:t>
            </a:fld>
            <a:endParaRPr lang="en-US" dirty="0"/>
          </a:p>
        </p:txBody>
      </p:sp>
      <p:sp>
        <p:nvSpPr>
          <p:cNvPr id="3" name="TextBox 2">
            <a:extLst>
              <a:ext uri="{FF2B5EF4-FFF2-40B4-BE49-F238E27FC236}">
                <a16:creationId xmlns:a16="http://schemas.microsoft.com/office/drawing/2014/main" id="{24816EF6-1B80-433B-9DB4-601CC8164152}"/>
              </a:ext>
            </a:extLst>
          </p:cNvPr>
          <p:cNvSpPr txBox="1"/>
          <p:nvPr/>
        </p:nvSpPr>
        <p:spPr>
          <a:xfrm>
            <a:off x="533400" y="1447800"/>
            <a:ext cx="8153400" cy="1200329"/>
          </a:xfrm>
          <a:prstGeom prst="rect">
            <a:avLst/>
          </a:prstGeom>
          <a:noFill/>
        </p:spPr>
        <p:txBody>
          <a:bodyPr wrap="square" rtlCol="0">
            <a:spAutoFit/>
          </a:bodyPr>
          <a:lstStyle/>
          <a:p>
            <a:pPr algn="ctr"/>
            <a:endParaRPr lang="en-US" sz="2400" dirty="0"/>
          </a:p>
          <a:p>
            <a:pPr algn="ctr"/>
            <a:endParaRPr lang="en-US" sz="2400" dirty="0"/>
          </a:p>
          <a:p>
            <a:pPr algn="ctr"/>
            <a:endParaRPr lang="en-US" sz="2400" dirty="0"/>
          </a:p>
        </p:txBody>
      </p:sp>
      <p:pic>
        <p:nvPicPr>
          <p:cNvPr id="7" name="Picture 6">
            <a:extLst>
              <a:ext uri="{FF2B5EF4-FFF2-40B4-BE49-F238E27FC236}">
                <a16:creationId xmlns:a16="http://schemas.microsoft.com/office/drawing/2014/main" id="{D77F3C12-CFEA-44A2-8715-C1E0C76459F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5801" y="1283102"/>
            <a:ext cx="6934200" cy="5512611"/>
          </a:xfrm>
          <a:prstGeom prst="rect">
            <a:avLst/>
          </a:prstGeom>
        </p:spPr>
      </p:pic>
    </p:spTree>
    <p:extLst>
      <p:ext uri="{BB962C8B-B14F-4D97-AF65-F5344CB8AC3E}">
        <p14:creationId xmlns:p14="http://schemas.microsoft.com/office/powerpoint/2010/main" val="39694671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715" y="-27373"/>
            <a:ext cx="9144000" cy="1219200"/>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p:cNvSpPr txBox="1"/>
          <p:nvPr/>
        </p:nvSpPr>
        <p:spPr>
          <a:xfrm>
            <a:off x="3581400" y="740832"/>
            <a:ext cx="2057400" cy="276999"/>
          </a:xfrm>
          <a:prstGeom prst="rect">
            <a:avLst/>
          </a:prstGeom>
          <a:noFill/>
        </p:spPr>
        <p:txBody>
          <a:bodyPr wrap="square" rtlCol="0">
            <a:spAutoFit/>
          </a:bodyPr>
          <a:lstStyle/>
          <a:p>
            <a:r>
              <a:rPr lang="en-US" sz="1200" b="1" i="1" dirty="0">
                <a:solidFill>
                  <a:schemeClr val="bg1"/>
                </a:solidFill>
              </a:rPr>
              <a:t>State Controller’s Office</a:t>
            </a:r>
          </a:p>
        </p:txBody>
      </p:sp>
      <p:sp>
        <p:nvSpPr>
          <p:cNvPr id="10" name="TextBox 9"/>
          <p:cNvSpPr txBox="1"/>
          <p:nvPr/>
        </p:nvSpPr>
        <p:spPr>
          <a:xfrm>
            <a:off x="1562100" y="320617"/>
            <a:ext cx="6553200" cy="523220"/>
          </a:xfrm>
          <a:prstGeom prst="rect">
            <a:avLst/>
          </a:prstGeom>
          <a:noFill/>
        </p:spPr>
        <p:txBody>
          <a:bodyPr wrap="square" rtlCol="0">
            <a:spAutoFit/>
          </a:bodyPr>
          <a:lstStyle/>
          <a:p>
            <a:pPr algn="ctr"/>
            <a:r>
              <a:rPr lang="en-US" sz="2800" b="1" dirty="0">
                <a:solidFill>
                  <a:schemeClr val="bg1"/>
                </a:solidFill>
              </a:rPr>
              <a:t>FY 2018 Year-End Closing Kick-Off Meeting</a:t>
            </a:r>
          </a:p>
        </p:txBody>
      </p:sp>
      <p:sp>
        <p:nvSpPr>
          <p:cNvPr id="2" name="Slide Number Placeholder 1"/>
          <p:cNvSpPr>
            <a:spLocks noGrp="1"/>
          </p:cNvSpPr>
          <p:nvPr>
            <p:ph type="sldNum" sz="quarter" idx="12"/>
          </p:nvPr>
        </p:nvSpPr>
        <p:spPr/>
        <p:txBody>
          <a:bodyPr/>
          <a:lstStyle/>
          <a:p>
            <a:fld id="{E0B304F1-E223-4589-A69F-C928AD86B6DD}" type="slidenum">
              <a:rPr lang="en-US" smtClean="0"/>
              <a:t>9</a:t>
            </a:fld>
            <a:endParaRPr lang="en-US" dirty="0"/>
          </a:p>
        </p:txBody>
      </p:sp>
      <p:sp>
        <p:nvSpPr>
          <p:cNvPr id="3" name="TextBox 2">
            <a:extLst>
              <a:ext uri="{FF2B5EF4-FFF2-40B4-BE49-F238E27FC236}">
                <a16:creationId xmlns:a16="http://schemas.microsoft.com/office/drawing/2014/main" id="{24816EF6-1B80-433B-9DB4-601CC8164152}"/>
              </a:ext>
            </a:extLst>
          </p:cNvPr>
          <p:cNvSpPr txBox="1"/>
          <p:nvPr/>
        </p:nvSpPr>
        <p:spPr>
          <a:xfrm>
            <a:off x="533400" y="1447800"/>
            <a:ext cx="8153400" cy="1200329"/>
          </a:xfrm>
          <a:prstGeom prst="rect">
            <a:avLst/>
          </a:prstGeom>
          <a:noFill/>
        </p:spPr>
        <p:txBody>
          <a:bodyPr wrap="square" rtlCol="0">
            <a:spAutoFit/>
          </a:bodyPr>
          <a:lstStyle/>
          <a:p>
            <a:pPr algn="ctr"/>
            <a:endParaRPr lang="en-US" sz="2400" dirty="0"/>
          </a:p>
          <a:p>
            <a:pPr algn="ctr"/>
            <a:endParaRPr lang="en-US" sz="2400" dirty="0"/>
          </a:p>
          <a:p>
            <a:pPr algn="ctr"/>
            <a:endParaRPr lang="en-US" sz="2400" dirty="0"/>
          </a:p>
        </p:txBody>
      </p:sp>
      <p:pic>
        <p:nvPicPr>
          <p:cNvPr id="14" name="Picture 13">
            <a:extLst>
              <a:ext uri="{FF2B5EF4-FFF2-40B4-BE49-F238E27FC236}">
                <a16:creationId xmlns:a16="http://schemas.microsoft.com/office/drawing/2014/main" id="{C6B3EE18-D59E-4800-A14F-B4278B50F04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4800" y="1438046"/>
            <a:ext cx="8001000" cy="4332850"/>
          </a:xfrm>
          <a:prstGeom prst="rect">
            <a:avLst/>
          </a:prstGeom>
        </p:spPr>
      </p:pic>
    </p:spTree>
    <p:extLst>
      <p:ext uri="{BB962C8B-B14F-4D97-AF65-F5344CB8AC3E}">
        <p14:creationId xmlns:p14="http://schemas.microsoft.com/office/powerpoint/2010/main" val="10436767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Division xmlns="9e30f06f-ad7a-453a-8e08-8a8878e30bd1">DEBF</Division>
    <PublishingStartDate xmlns="http://schemas.microsoft.com/sharepoint/v3" xsi:nil="true"/>
    <PublishingExpirationDate xmlns="http://schemas.microsoft.com/sharepoint/v3" xsi:nil="true"/>
    <_dlc_DocId xmlns="bb65cc95-6d4e-4879-a879-9838761499af">33E6D4FPPFNA-357414633-2482</_dlc_DocId>
    <Document_x0020_Year xmlns="9e30f06f-ad7a-453a-8e08-8a8878e30bd1">2018</Document_x0020_Year>
    <_dlc_DocIdUrl xmlns="bb65cc95-6d4e-4879-a879-9838761499af">
      <Url>https://doa.wi.gov/_layouts/15/DocIdRedir.aspx?ID=33E6D4FPPFNA-357414633-2482</Url>
      <Description>33E6D4FPPFNA-357414633-2482</Description>
    </_dlc_DocIdUrl>
  </documentManagement>
</p:properti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Document" ma:contentTypeID="0x010100D2CBE10C32D2C74D87FA545C576563B9" ma:contentTypeVersion="2" ma:contentTypeDescription="Create a new document." ma:contentTypeScope="" ma:versionID="21487717fc838e39db97326d334b198b">
  <xsd:schema xmlns:xsd="http://www.w3.org/2001/XMLSchema" xmlns:xs="http://www.w3.org/2001/XMLSchema" xmlns:p="http://schemas.microsoft.com/office/2006/metadata/properties" xmlns:ns1="http://schemas.microsoft.com/sharepoint/v3" xmlns:ns2="bb65cc95-6d4e-4879-a879-9838761499af" xmlns:ns3="9e30f06f-ad7a-453a-8e08-8a8878e30bd1" targetNamespace="http://schemas.microsoft.com/office/2006/metadata/properties" ma:root="true" ma:fieldsID="80774443540ef15993dfb649266fd416" ns1:_="" ns2:_="" ns3:_="">
    <xsd:import namespace="http://schemas.microsoft.com/sharepoint/v3"/>
    <xsd:import namespace="bb65cc95-6d4e-4879-a879-9838761499af"/>
    <xsd:import namespace="9e30f06f-ad7a-453a-8e08-8a8878e30bd1"/>
    <xsd:element name="properties">
      <xsd:complexType>
        <xsd:sequence>
          <xsd:element name="documentManagement">
            <xsd:complexType>
              <xsd:all>
                <xsd:element ref="ns1:PublishingStartDate" minOccurs="0"/>
                <xsd:element ref="ns1:PublishingExpirationDate" minOccurs="0"/>
                <xsd:element ref="ns2:_dlc_DocId" minOccurs="0"/>
                <xsd:element ref="ns2:_dlc_DocIdUrl" minOccurs="0"/>
                <xsd:element ref="ns2:_dlc_DocIdPersistId" minOccurs="0"/>
                <xsd:element ref="ns3:Division" minOccurs="0"/>
                <xsd:element ref="ns3:Document_x0020_Year"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b65cc95-6d4e-4879-a879-9838761499af" elementFormDefault="qualified">
    <xsd:import namespace="http://schemas.microsoft.com/office/2006/documentManagement/types"/>
    <xsd:import namespace="http://schemas.microsoft.com/office/infopath/2007/PartnerControls"/>
    <xsd:element name="_dlc_DocId" ma:index="10" nillable="true" ma:displayName="Document ID Value" ma:description="The value of the document ID assigned to this item." ma:internalName="_dlc_DocId" ma:readOnly="true">
      <xsd:simpleType>
        <xsd:restriction base="dms:Text"/>
      </xsd:simpleType>
    </xsd:element>
    <xsd:element name="_dlc_DocIdUrl" ma:index="1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2"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9e30f06f-ad7a-453a-8e08-8a8878e30bd1" elementFormDefault="qualified">
    <xsd:import namespace="http://schemas.microsoft.com/office/2006/documentManagement/types"/>
    <xsd:import namespace="http://schemas.microsoft.com/office/infopath/2007/PartnerControls"/>
    <xsd:element name="Division" ma:index="13" nillable="true" ma:displayName="Division" ma:default="Unspecified" ma:description="DOA division" ma:format="RadioButtons" ma:internalName="Division">
      <xsd:simpleType>
        <xsd:restriction base="dms:Choice">
          <xsd:enumeration value="CPD"/>
          <xsd:enumeration value="DEBF"/>
          <xsd:enumeration value="DEHCR"/>
          <xsd:enumeration value="DEO"/>
          <xsd:enumeration value="DET"/>
          <xsd:enumeration value="DFD"/>
          <xsd:enumeration value="DFM"/>
          <xsd:enumeration value="DHA"/>
          <xsd:enumeration value="DIR"/>
          <xsd:enumeration value="DPM"/>
          <xsd:enumeration value="Gaming"/>
          <xsd:enumeration value="Legal"/>
          <xsd:enumeration value="SECY"/>
          <xsd:enumeration value="STAR"/>
          <xsd:enumeration value="Unspecified"/>
        </xsd:restriction>
      </xsd:simpleType>
    </xsd:element>
    <xsd:element name="Document_x0020_Year" ma:index="14" nillable="true" ma:displayName="Document Year" ma:description="Optional column for document year" ma:internalName="Document_x0020_Year">
      <xsd:simpleType>
        <xsd:restriction base="dms:Text">
          <xsd:maxLength value="255"/>
        </xsd:restriction>
      </xsd:simpleType>
    </xsd:element>
    <xsd:element name="SharedWithUsers" ma:index="15"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3FC08B6-CB71-4E1F-AFD5-546BB16B0B6C}"/>
</file>

<file path=customXml/itemProps2.xml><?xml version="1.0" encoding="utf-8"?>
<ds:datastoreItem xmlns:ds="http://schemas.openxmlformats.org/officeDocument/2006/customXml" ds:itemID="{F8EC6138-F8DC-4EC9-BAC6-DAEAAE057E69}"/>
</file>

<file path=customXml/itemProps3.xml><?xml version="1.0" encoding="utf-8"?>
<ds:datastoreItem xmlns:ds="http://schemas.openxmlformats.org/officeDocument/2006/customXml" ds:itemID="{281B6549-5958-4FBB-B5B0-96D023537307}"/>
</file>

<file path=customXml/itemProps4.xml><?xml version="1.0" encoding="utf-8"?>
<ds:datastoreItem xmlns:ds="http://schemas.openxmlformats.org/officeDocument/2006/customXml" ds:itemID="{7DBC568A-34D9-4C97-B251-40DEF79A0E9F}"/>
</file>

<file path=docProps/app.xml><?xml version="1.0" encoding="utf-8"?>
<Properties xmlns="http://schemas.openxmlformats.org/officeDocument/2006/extended-properties" xmlns:vt="http://schemas.openxmlformats.org/officeDocument/2006/docPropsVTypes">
  <TotalTime>2038</TotalTime>
  <Words>384</Words>
  <Application>Microsoft Office PowerPoint</Application>
  <PresentationFormat>On-screen Show (4:3)</PresentationFormat>
  <Paragraphs>91</Paragraphs>
  <Slides>13</Slides>
  <Notes>13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State of Wisconsin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Anderson, Jeff</dc:creator>
  <cp:lastModifiedBy>Anderson, Jeff - DOA</cp:lastModifiedBy>
  <cp:revision>56</cp:revision>
  <dcterms:created xsi:type="dcterms:W3CDTF">2016-03-08T22:35:16Z</dcterms:created>
  <dcterms:modified xsi:type="dcterms:W3CDTF">2018-05-23T20:48:55Z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e744c7d8-bbbf-4978-aefa-01bee63d5296</vt:lpwstr>
  </property>
  <property fmtid="{D5CDD505-2E9C-101B-9397-08002B2CF9AE}" pid="3" name="ContentTypeId">
    <vt:lpwstr>0x010100D2CBE10C32D2C74D87FA545C576563B9</vt:lpwstr>
  </property>
</Properties>
</file>