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14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35.xml" ContentType="application/vnd.openxmlformats-officedocument.presentationml.slide+xml"/>
  <Override PartName="/ppt/slides/slide37.xml" ContentType="application/vnd.openxmlformats-officedocument.presentationml.slide+xml"/>
  <Override PartName="/ppt/slides/slide33.xml" ContentType="application/vnd.openxmlformats-officedocument.presentationml.slide+xml"/>
  <Override PartName="/ppt/slides/slide22.xml" ContentType="application/vnd.openxmlformats-officedocument.presentationml.slide+xml"/>
  <Override PartName="/ppt/slides/slide34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23.xml" ContentType="application/vnd.openxmlformats-officedocument.presentationml.slide+xml"/>
  <Override PartName="/ppt/slides/slide21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32.xml" ContentType="application/vnd.openxmlformats-officedocument.presentationml.slide+xml"/>
  <Override PartName="/ppt/slides/slide28.xml" ContentType="application/vnd.openxmlformats-officedocument.presentationml.slide+xml"/>
  <Override PartName="/ppt/slides/slide26.xml" ContentType="application/vnd.openxmlformats-officedocument.presentationml.slide+xml"/>
  <Override PartName="/ppt/slides/slide29.xml" ContentType="application/vnd.openxmlformats-officedocument.presentationml.slide+xml"/>
  <Override PartName="/ppt/slides/slide2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</p:sldMasterIdLst>
  <p:notesMasterIdLst>
    <p:notesMasterId r:id="rId43"/>
  </p:notesMasterIdLst>
  <p:handoutMasterIdLst>
    <p:handoutMasterId r:id="rId44"/>
  </p:handoutMasterIdLst>
  <p:sldIdLst>
    <p:sldId id="257" r:id="rId2"/>
    <p:sldId id="326" r:id="rId3"/>
    <p:sldId id="328" r:id="rId4"/>
    <p:sldId id="329" r:id="rId5"/>
    <p:sldId id="330" r:id="rId6"/>
    <p:sldId id="331" r:id="rId7"/>
    <p:sldId id="332" r:id="rId8"/>
    <p:sldId id="339" r:id="rId9"/>
    <p:sldId id="340" r:id="rId10"/>
    <p:sldId id="341" r:id="rId11"/>
    <p:sldId id="342" r:id="rId12"/>
    <p:sldId id="343" r:id="rId13"/>
    <p:sldId id="344" r:id="rId14"/>
    <p:sldId id="333" r:id="rId15"/>
    <p:sldId id="334" r:id="rId16"/>
    <p:sldId id="335" r:id="rId17"/>
    <p:sldId id="336" r:id="rId18"/>
    <p:sldId id="337" r:id="rId19"/>
    <p:sldId id="338" r:id="rId20"/>
    <p:sldId id="345" r:id="rId21"/>
    <p:sldId id="346" r:id="rId22"/>
    <p:sldId id="347" r:id="rId23"/>
    <p:sldId id="349" r:id="rId24"/>
    <p:sldId id="348" r:id="rId25"/>
    <p:sldId id="353" r:id="rId26"/>
    <p:sldId id="350" r:id="rId27"/>
    <p:sldId id="352" r:id="rId28"/>
    <p:sldId id="354" r:id="rId29"/>
    <p:sldId id="355" r:id="rId30"/>
    <p:sldId id="356" r:id="rId31"/>
    <p:sldId id="357" r:id="rId32"/>
    <p:sldId id="358" r:id="rId33"/>
    <p:sldId id="359" r:id="rId34"/>
    <p:sldId id="360" r:id="rId35"/>
    <p:sldId id="361" r:id="rId36"/>
    <p:sldId id="362" r:id="rId37"/>
    <p:sldId id="363" r:id="rId38"/>
    <p:sldId id="364" r:id="rId39"/>
    <p:sldId id="365" r:id="rId40"/>
    <p:sldId id="366" r:id="rId41"/>
    <p:sldId id="310" r:id="rId4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94" autoAdjust="0"/>
    <p:restoredTop sz="55245" autoAdjust="0"/>
  </p:normalViewPr>
  <p:slideViewPr>
    <p:cSldViewPr>
      <p:cViewPr>
        <p:scale>
          <a:sx n="69" d="100"/>
          <a:sy n="69" d="100"/>
        </p:scale>
        <p:origin x="-284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50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52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customXml" Target="../customXml/item3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58" tIns="46580" rIns="93158" bIns="4658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/>
              <a:t>2014 WSLS Spring Seminar</a:t>
            </a: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58" tIns="46580" rIns="93158" bIns="4658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r>
              <a:rPr lang="en-US"/>
              <a:t>May 30, 2014</a:t>
            </a:r>
            <a:endParaRPr lang="en-U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58" tIns="46580" rIns="93158" bIns="4658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/>
              <a:t>http://doa.wi.gov/platreview/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58" tIns="46580" rIns="93158" bIns="4658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F786A02-14AA-4419-8FB1-C09A2ADD1C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59623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58" tIns="46580" rIns="93158" bIns="4658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/>
              <a:t>2014 WSLS Spring Seminar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58" tIns="46580" rIns="93158" bIns="4658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r>
              <a:rPr lang="en-US"/>
              <a:t>May 30, 2014</a:t>
            </a:r>
            <a:endParaRPr lang="en-US"/>
          </a:p>
        </p:txBody>
      </p:sp>
      <p:sp>
        <p:nvSpPr>
          <p:cNvPr id="5018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58" tIns="46580" rIns="93158" bIns="46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58" tIns="46580" rIns="93158" bIns="4658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/>
              <a:t>http://doa.wi.gov/platreview/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58" tIns="46580" rIns="93158" bIns="4658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22A32E8-6853-49FF-8AAF-1297A16F7B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86271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29B75EB-C924-4743-BF35-097945E06737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51205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/>
              <a:t>http://doa.wi.gov/platreview/</a:t>
            </a:r>
          </a:p>
        </p:txBody>
      </p:sp>
      <p:sp>
        <p:nvSpPr>
          <p:cNvPr id="51206" name="Date Placeholder 1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May 30, 2014</a:t>
            </a:r>
          </a:p>
        </p:txBody>
      </p:sp>
      <p:sp>
        <p:nvSpPr>
          <p:cNvPr id="51207" name="Header Placeholder 2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2014 WSLS Spring Seminar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F4904E7-C8BF-41A1-893D-222F6F4F842B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  <p:sp>
        <p:nvSpPr>
          <p:cNvPr id="60421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/>
              <a:t>http://doa.wi.gov/platreview/</a:t>
            </a:r>
          </a:p>
        </p:txBody>
      </p:sp>
      <p:sp>
        <p:nvSpPr>
          <p:cNvPr id="60422" name="Date Placeholder 1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May 30, 2014</a:t>
            </a:r>
          </a:p>
        </p:txBody>
      </p:sp>
      <p:sp>
        <p:nvSpPr>
          <p:cNvPr id="60423" name="Header Placeholder 2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2014 WSLS Spring Seminar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CCD6D70-B326-48A5-B179-7A9CE4ABAED9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  <p:sp>
        <p:nvSpPr>
          <p:cNvPr id="61445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/>
              <a:t>http://doa.wi.gov/platreview/</a:t>
            </a:r>
          </a:p>
        </p:txBody>
      </p:sp>
      <p:sp>
        <p:nvSpPr>
          <p:cNvPr id="61446" name="Date Placeholder 1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May 30, 2014</a:t>
            </a:r>
          </a:p>
        </p:txBody>
      </p:sp>
      <p:sp>
        <p:nvSpPr>
          <p:cNvPr id="61447" name="Header Placeholder 2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2014 WSLS Spring Seminar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EB54079-52FD-43F0-80D1-4CA901DF9D8B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  <p:sp>
        <p:nvSpPr>
          <p:cNvPr id="62469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/>
              <a:t>http://doa.wi.gov/platreview/</a:t>
            </a:r>
          </a:p>
        </p:txBody>
      </p:sp>
      <p:sp>
        <p:nvSpPr>
          <p:cNvPr id="62470" name="Date Placeholder 1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May 30, 2014</a:t>
            </a:r>
          </a:p>
        </p:txBody>
      </p:sp>
      <p:sp>
        <p:nvSpPr>
          <p:cNvPr id="62471" name="Header Placeholder 2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2014 WSLS Spring Seminar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74AF999-D7B2-4575-9813-9862EED983AB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  <p:sp>
        <p:nvSpPr>
          <p:cNvPr id="63493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/>
              <a:t>http://doa.wi.gov/platreview/</a:t>
            </a:r>
          </a:p>
        </p:txBody>
      </p:sp>
      <p:sp>
        <p:nvSpPr>
          <p:cNvPr id="63494" name="Date Placeholder 1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May 30, 2014</a:t>
            </a:r>
          </a:p>
        </p:txBody>
      </p:sp>
      <p:sp>
        <p:nvSpPr>
          <p:cNvPr id="63495" name="Header Placeholder 2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2014 WSLS Spring Seminar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8BE2BF0-342F-4981-9720-6176E4F1FA4C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  <p:sp>
        <p:nvSpPr>
          <p:cNvPr id="64517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/>
              <a:t>http://doa.wi.gov/platreview/</a:t>
            </a:r>
          </a:p>
        </p:txBody>
      </p:sp>
      <p:sp>
        <p:nvSpPr>
          <p:cNvPr id="64518" name="Date Placeholder 1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May 30, 2014</a:t>
            </a:r>
          </a:p>
        </p:txBody>
      </p:sp>
      <p:sp>
        <p:nvSpPr>
          <p:cNvPr id="64519" name="Header Placeholder 2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2014 WSLS Spring Seminar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3CB7DD2-5639-422E-B160-B5D35C43626C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  <p:sp>
        <p:nvSpPr>
          <p:cNvPr id="65541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/>
              <a:t>http://doa.wi.gov/platreview/</a:t>
            </a:r>
          </a:p>
        </p:txBody>
      </p:sp>
      <p:sp>
        <p:nvSpPr>
          <p:cNvPr id="65542" name="Date Placeholder 1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May 30, 2014</a:t>
            </a:r>
          </a:p>
        </p:txBody>
      </p:sp>
      <p:sp>
        <p:nvSpPr>
          <p:cNvPr id="65543" name="Header Placeholder 2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2014 WSLS Spring Seminar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7C1A241-F86A-4AD2-B571-D0626F0FE11F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  <p:sp>
        <p:nvSpPr>
          <p:cNvPr id="66565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/>
              <a:t>http://doa.wi.gov/platreview/</a:t>
            </a:r>
          </a:p>
        </p:txBody>
      </p:sp>
      <p:sp>
        <p:nvSpPr>
          <p:cNvPr id="66566" name="Date Placeholder 1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May 30, 2014</a:t>
            </a:r>
          </a:p>
        </p:txBody>
      </p:sp>
      <p:sp>
        <p:nvSpPr>
          <p:cNvPr id="66567" name="Header Placeholder 2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2014 WSLS Spring Seminar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907A531-F2C3-4F25-A65C-51438276F920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  <p:sp>
        <p:nvSpPr>
          <p:cNvPr id="67589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/>
              <a:t>http://doa.wi.gov/platreview/</a:t>
            </a:r>
          </a:p>
        </p:txBody>
      </p:sp>
      <p:sp>
        <p:nvSpPr>
          <p:cNvPr id="67590" name="Date Placeholder 1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May 30, 2014</a:t>
            </a:r>
          </a:p>
        </p:txBody>
      </p:sp>
      <p:sp>
        <p:nvSpPr>
          <p:cNvPr id="67591" name="Header Placeholder 2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2014 WSLS Spring Seminar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4300990-1272-4657-AD07-2219496A7A4E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  <p:sp>
        <p:nvSpPr>
          <p:cNvPr id="68613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/>
              <a:t>http://doa.wi.gov/platreview/</a:t>
            </a:r>
          </a:p>
        </p:txBody>
      </p:sp>
      <p:sp>
        <p:nvSpPr>
          <p:cNvPr id="68614" name="Date Placeholder 1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May 30, 2014</a:t>
            </a:r>
          </a:p>
        </p:txBody>
      </p:sp>
      <p:sp>
        <p:nvSpPr>
          <p:cNvPr id="68615" name="Header Placeholder 2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2014 WSLS Spring Seminar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C56A8EF-8455-41EA-9782-06B94B21F5EC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  <p:sp>
        <p:nvSpPr>
          <p:cNvPr id="69637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/>
              <a:t>http://doa.wi.gov/platreview/</a:t>
            </a:r>
          </a:p>
        </p:txBody>
      </p:sp>
      <p:sp>
        <p:nvSpPr>
          <p:cNvPr id="69638" name="Date Placeholder 1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May 30, 2014</a:t>
            </a:r>
          </a:p>
        </p:txBody>
      </p:sp>
      <p:sp>
        <p:nvSpPr>
          <p:cNvPr id="69639" name="Header Placeholder 2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2014 WSLS Spring Seminar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94B98E3-3525-44AF-86CF-7B5792ACD7B0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52229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/>
              <a:t>http://doa.wi.gov/platreview/</a:t>
            </a:r>
          </a:p>
        </p:txBody>
      </p:sp>
      <p:sp>
        <p:nvSpPr>
          <p:cNvPr id="52230" name="Date Placeholder 1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May 30, 2014</a:t>
            </a:r>
          </a:p>
        </p:txBody>
      </p:sp>
      <p:sp>
        <p:nvSpPr>
          <p:cNvPr id="52231" name="Header Placeholder 2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2014 WSLS Spring Seminar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528F16B-C4ED-4D9C-888E-79E17E7FE4D2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  <p:sp>
        <p:nvSpPr>
          <p:cNvPr id="70661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/>
              <a:t>http://doa.wi.gov/platreview/</a:t>
            </a:r>
          </a:p>
        </p:txBody>
      </p:sp>
      <p:sp>
        <p:nvSpPr>
          <p:cNvPr id="70662" name="Date Placeholder 1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May 30, 2014</a:t>
            </a:r>
          </a:p>
        </p:txBody>
      </p:sp>
      <p:sp>
        <p:nvSpPr>
          <p:cNvPr id="70663" name="Header Placeholder 2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2014 WSLS Spring Seminar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172A5BB-4636-4119-84D5-05C229B03502}" type="slidenum">
              <a:rPr lang="en-US" altLang="en-US" smtClean="0"/>
              <a:pPr/>
              <a:t>21</a:t>
            </a:fld>
            <a:endParaRPr lang="en-US" altLang="en-US" smtClean="0"/>
          </a:p>
        </p:txBody>
      </p:sp>
      <p:sp>
        <p:nvSpPr>
          <p:cNvPr id="71685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/>
              <a:t>http://doa.wi.gov/platreview/</a:t>
            </a:r>
          </a:p>
        </p:txBody>
      </p:sp>
      <p:sp>
        <p:nvSpPr>
          <p:cNvPr id="71686" name="Date Placeholder 1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May 30, 2014</a:t>
            </a:r>
          </a:p>
        </p:txBody>
      </p:sp>
      <p:sp>
        <p:nvSpPr>
          <p:cNvPr id="71687" name="Header Placeholder 2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2014 WSLS Spring Seminar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0111D61-3B7C-47E5-9FB9-AE8EDBBBE3D5}" type="slidenum">
              <a:rPr lang="en-US" altLang="en-US" smtClean="0"/>
              <a:pPr/>
              <a:t>22</a:t>
            </a:fld>
            <a:endParaRPr lang="en-US" altLang="en-US" smtClean="0"/>
          </a:p>
        </p:txBody>
      </p:sp>
      <p:sp>
        <p:nvSpPr>
          <p:cNvPr id="72709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/>
              <a:t>http://doa.wi.gov/platreview/</a:t>
            </a:r>
          </a:p>
        </p:txBody>
      </p:sp>
      <p:sp>
        <p:nvSpPr>
          <p:cNvPr id="72710" name="Date Placeholder 1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May 30, 2014</a:t>
            </a:r>
          </a:p>
        </p:txBody>
      </p:sp>
      <p:sp>
        <p:nvSpPr>
          <p:cNvPr id="72711" name="Header Placeholder 2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2014 WSLS Spring Seminar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701AA52-AF66-4503-8A41-7113752DCEE7}" type="slidenum">
              <a:rPr lang="en-US" altLang="en-US" smtClean="0"/>
              <a:pPr/>
              <a:t>23</a:t>
            </a:fld>
            <a:endParaRPr lang="en-US" altLang="en-US" smtClean="0"/>
          </a:p>
        </p:txBody>
      </p:sp>
      <p:sp>
        <p:nvSpPr>
          <p:cNvPr id="73733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/>
              <a:t>http://doa.wi.gov/platreview/</a:t>
            </a:r>
          </a:p>
        </p:txBody>
      </p:sp>
      <p:sp>
        <p:nvSpPr>
          <p:cNvPr id="73734" name="Date Placeholder 1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May 30, 2014</a:t>
            </a:r>
          </a:p>
        </p:txBody>
      </p:sp>
      <p:sp>
        <p:nvSpPr>
          <p:cNvPr id="73735" name="Header Placeholder 2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2014 WSLS Spring Seminar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FBC1347-B092-42C5-98A4-0072B6A59317}" type="slidenum">
              <a:rPr lang="en-US" altLang="en-US" smtClean="0"/>
              <a:pPr/>
              <a:t>24</a:t>
            </a:fld>
            <a:endParaRPr lang="en-US" altLang="en-US" smtClean="0"/>
          </a:p>
        </p:txBody>
      </p:sp>
      <p:sp>
        <p:nvSpPr>
          <p:cNvPr id="74757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/>
              <a:t>http://doa.wi.gov/platreview/</a:t>
            </a:r>
          </a:p>
        </p:txBody>
      </p:sp>
      <p:sp>
        <p:nvSpPr>
          <p:cNvPr id="74758" name="Date Placeholder 1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May 30, 2014</a:t>
            </a:r>
          </a:p>
        </p:txBody>
      </p:sp>
      <p:sp>
        <p:nvSpPr>
          <p:cNvPr id="74759" name="Header Placeholder 2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2014 WSLS Spring Seminar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835F7A6-E1EB-4DE6-86C0-FA478B18C67B}" type="slidenum">
              <a:rPr lang="en-US" altLang="en-US" smtClean="0"/>
              <a:pPr/>
              <a:t>25</a:t>
            </a:fld>
            <a:endParaRPr lang="en-US" altLang="en-US" smtClean="0"/>
          </a:p>
        </p:txBody>
      </p:sp>
      <p:sp>
        <p:nvSpPr>
          <p:cNvPr id="75781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/>
              <a:t>http://doa.wi.gov/platreview/</a:t>
            </a:r>
          </a:p>
        </p:txBody>
      </p:sp>
      <p:sp>
        <p:nvSpPr>
          <p:cNvPr id="75782" name="Date Placeholder 1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May 30, 2014</a:t>
            </a:r>
          </a:p>
        </p:txBody>
      </p:sp>
      <p:sp>
        <p:nvSpPr>
          <p:cNvPr id="75783" name="Header Placeholder 2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2014 WSLS Spring Seminar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C440E66-9FC8-417E-B771-823EB517442F}" type="slidenum">
              <a:rPr lang="en-US" altLang="en-US" smtClean="0"/>
              <a:pPr/>
              <a:t>26</a:t>
            </a:fld>
            <a:endParaRPr lang="en-US" altLang="en-US" smtClean="0"/>
          </a:p>
        </p:txBody>
      </p:sp>
      <p:sp>
        <p:nvSpPr>
          <p:cNvPr id="76805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/>
              <a:t>http://doa.wi.gov/platreview/</a:t>
            </a:r>
          </a:p>
        </p:txBody>
      </p:sp>
      <p:sp>
        <p:nvSpPr>
          <p:cNvPr id="76806" name="Date Placeholder 1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May 30, 2014</a:t>
            </a:r>
          </a:p>
        </p:txBody>
      </p:sp>
      <p:sp>
        <p:nvSpPr>
          <p:cNvPr id="76807" name="Header Placeholder 2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2014 WSLS Spring Seminar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E610772-635A-4B45-A517-E50011455AFF}" type="slidenum">
              <a:rPr lang="en-US" altLang="en-US" smtClean="0"/>
              <a:pPr/>
              <a:t>27</a:t>
            </a:fld>
            <a:endParaRPr lang="en-US" altLang="en-US" smtClean="0"/>
          </a:p>
        </p:txBody>
      </p:sp>
      <p:sp>
        <p:nvSpPr>
          <p:cNvPr id="77829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/>
              <a:t>http://doa.wi.gov/platreview/</a:t>
            </a:r>
          </a:p>
        </p:txBody>
      </p:sp>
      <p:sp>
        <p:nvSpPr>
          <p:cNvPr id="77830" name="Date Placeholder 1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May 30, 2014</a:t>
            </a:r>
          </a:p>
        </p:txBody>
      </p:sp>
      <p:sp>
        <p:nvSpPr>
          <p:cNvPr id="77831" name="Header Placeholder 2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2014 WSLS Spring Seminar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AEBC32B-281B-465E-BF98-EA4439791244}" type="slidenum">
              <a:rPr lang="en-US" altLang="en-US" smtClean="0"/>
              <a:pPr/>
              <a:t>28</a:t>
            </a:fld>
            <a:endParaRPr lang="en-US" altLang="en-US" smtClean="0"/>
          </a:p>
        </p:txBody>
      </p:sp>
      <p:sp>
        <p:nvSpPr>
          <p:cNvPr id="78853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/>
              <a:t>http://doa.wi.gov/platreview/</a:t>
            </a:r>
          </a:p>
        </p:txBody>
      </p:sp>
      <p:sp>
        <p:nvSpPr>
          <p:cNvPr id="78854" name="Date Placeholder 1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May 30, 2014</a:t>
            </a:r>
          </a:p>
        </p:txBody>
      </p:sp>
      <p:sp>
        <p:nvSpPr>
          <p:cNvPr id="78855" name="Header Placeholder 2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2014 WSLS Spring Seminar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F243B41-B70D-4113-AC84-9575344A2736}" type="slidenum">
              <a:rPr lang="en-US" altLang="en-US" smtClean="0"/>
              <a:pPr/>
              <a:t>29</a:t>
            </a:fld>
            <a:endParaRPr lang="en-US" altLang="en-US" smtClean="0"/>
          </a:p>
        </p:txBody>
      </p:sp>
      <p:sp>
        <p:nvSpPr>
          <p:cNvPr id="79877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/>
              <a:t>http://doa.wi.gov/platreview/</a:t>
            </a:r>
          </a:p>
        </p:txBody>
      </p:sp>
      <p:sp>
        <p:nvSpPr>
          <p:cNvPr id="79878" name="Date Placeholder 1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May 30, 2014</a:t>
            </a:r>
          </a:p>
        </p:txBody>
      </p:sp>
      <p:sp>
        <p:nvSpPr>
          <p:cNvPr id="79879" name="Header Placeholder 2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2014 WSLS Spring Seminar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FB4FDA9-E179-424A-B00F-13DC8B66BE89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53253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/>
              <a:t>http://doa.wi.gov/platreview/</a:t>
            </a:r>
          </a:p>
        </p:txBody>
      </p:sp>
      <p:sp>
        <p:nvSpPr>
          <p:cNvPr id="53254" name="Date Placeholder 1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May 30, 2014</a:t>
            </a:r>
          </a:p>
        </p:txBody>
      </p:sp>
      <p:sp>
        <p:nvSpPr>
          <p:cNvPr id="53255" name="Header Placeholder 2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2014 WSLS Spring Seminar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4142192-9CC5-4786-A3EC-49EA7A441911}" type="slidenum">
              <a:rPr lang="en-US" altLang="en-US" smtClean="0"/>
              <a:pPr/>
              <a:t>30</a:t>
            </a:fld>
            <a:endParaRPr lang="en-US" altLang="en-US" smtClean="0"/>
          </a:p>
        </p:txBody>
      </p:sp>
      <p:sp>
        <p:nvSpPr>
          <p:cNvPr id="80901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/>
              <a:t>http://doa.wi.gov/platreview/</a:t>
            </a:r>
          </a:p>
        </p:txBody>
      </p:sp>
      <p:sp>
        <p:nvSpPr>
          <p:cNvPr id="80902" name="Date Placeholder 1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May 30, 2014</a:t>
            </a:r>
          </a:p>
        </p:txBody>
      </p:sp>
      <p:sp>
        <p:nvSpPr>
          <p:cNvPr id="80903" name="Header Placeholder 2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2014 WSLS Spring Seminar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9B34BCB-A2B6-4024-B8F0-E35C3AE398CC}" type="slidenum">
              <a:rPr lang="en-US" altLang="en-US" smtClean="0"/>
              <a:pPr/>
              <a:t>31</a:t>
            </a:fld>
            <a:endParaRPr lang="en-US" altLang="en-US" smtClean="0"/>
          </a:p>
        </p:txBody>
      </p:sp>
      <p:sp>
        <p:nvSpPr>
          <p:cNvPr id="81925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/>
              <a:t>http://doa.wi.gov/platreview/</a:t>
            </a:r>
          </a:p>
        </p:txBody>
      </p:sp>
      <p:sp>
        <p:nvSpPr>
          <p:cNvPr id="81926" name="Date Placeholder 1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May 30, 2014</a:t>
            </a:r>
          </a:p>
        </p:txBody>
      </p:sp>
      <p:sp>
        <p:nvSpPr>
          <p:cNvPr id="81927" name="Header Placeholder 2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2014 WSLS Spring Seminar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90A0932-6A73-42FB-BC4C-F46907A693EE}" type="slidenum">
              <a:rPr lang="en-US" altLang="en-US" smtClean="0"/>
              <a:pPr/>
              <a:t>32</a:t>
            </a:fld>
            <a:endParaRPr lang="en-US" altLang="en-US" smtClean="0"/>
          </a:p>
        </p:txBody>
      </p:sp>
      <p:sp>
        <p:nvSpPr>
          <p:cNvPr id="82949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/>
              <a:t>http://doa.wi.gov/platreview/</a:t>
            </a:r>
          </a:p>
        </p:txBody>
      </p:sp>
      <p:sp>
        <p:nvSpPr>
          <p:cNvPr id="82950" name="Date Placeholder 1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May 30, 2014</a:t>
            </a:r>
          </a:p>
        </p:txBody>
      </p:sp>
      <p:sp>
        <p:nvSpPr>
          <p:cNvPr id="82951" name="Header Placeholder 2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2014 WSLS Spring Seminar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4D74DAE-C8AC-4AB8-9EB9-282B382A77ED}" type="slidenum">
              <a:rPr lang="en-US" altLang="en-US" smtClean="0"/>
              <a:pPr/>
              <a:t>33</a:t>
            </a:fld>
            <a:endParaRPr lang="en-US" altLang="en-US" smtClean="0"/>
          </a:p>
        </p:txBody>
      </p:sp>
      <p:sp>
        <p:nvSpPr>
          <p:cNvPr id="83973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/>
              <a:t>http://doa.wi.gov/platreview/</a:t>
            </a:r>
          </a:p>
        </p:txBody>
      </p:sp>
      <p:sp>
        <p:nvSpPr>
          <p:cNvPr id="83974" name="Date Placeholder 1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May 30, 2014</a:t>
            </a:r>
          </a:p>
        </p:txBody>
      </p:sp>
      <p:sp>
        <p:nvSpPr>
          <p:cNvPr id="83975" name="Header Placeholder 2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2014 WSLS Spring Seminar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5A50853-20F4-4965-AE1D-C89444685885}" type="slidenum">
              <a:rPr lang="en-US" altLang="en-US" smtClean="0"/>
              <a:pPr/>
              <a:t>34</a:t>
            </a:fld>
            <a:endParaRPr lang="en-US" altLang="en-US" smtClean="0"/>
          </a:p>
        </p:txBody>
      </p:sp>
      <p:sp>
        <p:nvSpPr>
          <p:cNvPr id="84997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/>
              <a:t>http://doa.wi.gov/platreview/</a:t>
            </a:r>
          </a:p>
        </p:txBody>
      </p:sp>
      <p:sp>
        <p:nvSpPr>
          <p:cNvPr id="84998" name="Date Placeholder 1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May 30, 2014</a:t>
            </a:r>
          </a:p>
        </p:txBody>
      </p:sp>
      <p:sp>
        <p:nvSpPr>
          <p:cNvPr id="84999" name="Header Placeholder 2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2014 WSLS Spring Seminar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E1EC4C0-72B5-4D1E-A8B7-6223355224F3}" type="slidenum">
              <a:rPr lang="en-US" altLang="en-US" smtClean="0"/>
              <a:pPr/>
              <a:t>35</a:t>
            </a:fld>
            <a:endParaRPr lang="en-US" altLang="en-US" smtClean="0"/>
          </a:p>
        </p:txBody>
      </p:sp>
      <p:sp>
        <p:nvSpPr>
          <p:cNvPr id="86021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/>
              <a:t>http://doa.wi.gov/platreview/</a:t>
            </a:r>
          </a:p>
        </p:txBody>
      </p:sp>
      <p:sp>
        <p:nvSpPr>
          <p:cNvPr id="86022" name="Date Placeholder 1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May 30, 2014</a:t>
            </a:r>
          </a:p>
        </p:txBody>
      </p:sp>
      <p:sp>
        <p:nvSpPr>
          <p:cNvPr id="86023" name="Header Placeholder 2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2014 WSLS Spring Seminar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282B7E1-69B9-4A1D-8553-27854666FC2E}" type="slidenum">
              <a:rPr lang="en-US" altLang="en-US" smtClean="0"/>
              <a:pPr/>
              <a:t>36</a:t>
            </a:fld>
            <a:endParaRPr lang="en-US" altLang="en-US" smtClean="0"/>
          </a:p>
        </p:txBody>
      </p:sp>
      <p:sp>
        <p:nvSpPr>
          <p:cNvPr id="87045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/>
              <a:t>http://doa.wi.gov/platreview/</a:t>
            </a:r>
          </a:p>
        </p:txBody>
      </p:sp>
      <p:sp>
        <p:nvSpPr>
          <p:cNvPr id="87046" name="Date Placeholder 1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May 30, 2014</a:t>
            </a:r>
          </a:p>
        </p:txBody>
      </p:sp>
      <p:sp>
        <p:nvSpPr>
          <p:cNvPr id="87047" name="Header Placeholder 2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2014 WSLS Spring Seminar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F48DDA3-78AE-4872-8459-01A4DF5D849E}" type="slidenum">
              <a:rPr lang="en-US" altLang="en-US" smtClean="0"/>
              <a:pPr/>
              <a:t>37</a:t>
            </a:fld>
            <a:endParaRPr lang="en-US" altLang="en-US" smtClean="0"/>
          </a:p>
        </p:txBody>
      </p:sp>
      <p:sp>
        <p:nvSpPr>
          <p:cNvPr id="88069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/>
              <a:t>http://doa.wi.gov/platreview/</a:t>
            </a:r>
          </a:p>
        </p:txBody>
      </p:sp>
      <p:sp>
        <p:nvSpPr>
          <p:cNvPr id="88070" name="Date Placeholder 1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May 30, 2014</a:t>
            </a:r>
          </a:p>
        </p:txBody>
      </p:sp>
      <p:sp>
        <p:nvSpPr>
          <p:cNvPr id="88071" name="Header Placeholder 2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2014 WSLS Spring Seminar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8347573-B246-4612-AE13-DF7F0EB040DC}" type="slidenum">
              <a:rPr lang="en-US" altLang="en-US" smtClean="0"/>
              <a:pPr/>
              <a:t>38</a:t>
            </a:fld>
            <a:endParaRPr lang="en-US" altLang="en-US" smtClean="0"/>
          </a:p>
        </p:txBody>
      </p:sp>
      <p:sp>
        <p:nvSpPr>
          <p:cNvPr id="89093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/>
              <a:t>http://doa.wi.gov/platreview/</a:t>
            </a:r>
          </a:p>
        </p:txBody>
      </p:sp>
      <p:sp>
        <p:nvSpPr>
          <p:cNvPr id="89094" name="Date Placeholder 1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May 30, 2014</a:t>
            </a:r>
          </a:p>
        </p:txBody>
      </p:sp>
      <p:sp>
        <p:nvSpPr>
          <p:cNvPr id="89095" name="Header Placeholder 2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2014 WSLS Spring Seminar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4940109-7EED-4469-81EA-2856333FE734}" type="slidenum">
              <a:rPr lang="en-US" altLang="en-US" smtClean="0"/>
              <a:pPr/>
              <a:t>39</a:t>
            </a:fld>
            <a:endParaRPr lang="en-US" altLang="en-US" smtClean="0"/>
          </a:p>
        </p:txBody>
      </p:sp>
      <p:sp>
        <p:nvSpPr>
          <p:cNvPr id="90117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/>
              <a:t>http://doa.wi.gov/platreview/</a:t>
            </a:r>
          </a:p>
        </p:txBody>
      </p:sp>
      <p:sp>
        <p:nvSpPr>
          <p:cNvPr id="90118" name="Date Placeholder 1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May 30, 2014</a:t>
            </a:r>
          </a:p>
        </p:txBody>
      </p:sp>
      <p:sp>
        <p:nvSpPr>
          <p:cNvPr id="90119" name="Header Placeholder 2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2014 WSLS Spring Seminar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063D3FE-C3B3-4ED4-B624-7CDD8AAAC3C0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54277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/>
              <a:t>http://doa.wi.gov/platreview/</a:t>
            </a:r>
          </a:p>
        </p:txBody>
      </p:sp>
      <p:sp>
        <p:nvSpPr>
          <p:cNvPr id="54278" name="Date Placeholder 1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May 30, 2014</a:t>
            </a:r>
          </a:p>
        </p:txBody>
      </p:sp>
      <p:sp>
        <p:nvSpPr>
          <p:cNvPr id="54279" name="Header Placeholder 2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2014 WSLS Spring Seminar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8F5E09B-93F2-4B95-936B-3345343614EB}" type="slidenum">
              <a:rPr lang="en-US" altLang="en-US" smtClean="0"/>
              <a:pPr/>
              <a:t>40</a:t>
            </a:fld>
            <a:endParaRPr lang="en-US" altLang="en-US" smtClean="0"/>
          </a:p>
        </p:txBody>
      </p:sp>
      <p:sp>
        <p:nvSpPr>
          <p:cNvPr id="91141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/>
              <a:t>http://doa.wi.gov/platreview/</a:t>
            </a:r>
          </a:p>
        </p:txBody>
      </p:sp>
      <p:sp>
        <p:nvSpPr>
          <p:cNvPr id="91142" name="Date Placeholder 1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May 30, 2014</a:t>
            </a:r>
          </a:p>
        </p:txBody>
      </p:sp>
      <p:sp>
        <p:nvSpPr>
          <p:cNvPr id="91143" name="Header Placeholder 2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2014 WSLS Spring Seminar</a:t>
            </a: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34F3A84-14C7-4B8C-A7E1-28C325BDFFA0}" type="slidenum">
              <a:rPr lang="en-US" altLang="en-US" smtClean="0"/>
              <a:pPr/>
              <a:t>41</a:t>
            </a:fld>
            <a:endParaRPr lang="en-US" altLang="en-US" smtClean="0"/>
          </a:p>
        </p:txBody>
      </p:sp>
      <p:sp>
        <p:nvSpPr>
          <p:cNvPr id="921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92165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/>
              <a:t>http://doa.wi.gov/platreview/</a:t>
            </a:r>
          </a:p>
        </p:txBody>
      </p:sp>
      <p:sp>
        <p:nvSpPr>
          <p:cNvPr id="92166" name="Date Placeholder 1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May 30, 2014</a:t>
            </a:r>
          </a:p>
        </p:txBody>
      </p:sp>
      <p:sp>
        <p:nvSpPr>
          <p:cNvPr id="92167" name="Header Placeholder 2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2014 WSLS Spring Seminar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FEFD4EF-762F-4ADF-B8DC-1668D1CF0FE6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sp>
        <p:nvSpPr>
          <p:cNvPr id="55301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/>
              <a:t>http://doa.wi.gov/platreview/</a:t>
            </a:r>
          </a:p>
        </p:txBody>
      </p:sp>
      <p:sp>
        <p:nvSpPr>
          <p:cNvPr id="55302" name="Date Placeholder 1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May 30, 2014</a:t>
            </a:r>
          </a:p>
        </p:txBody>
      </p:sp>
      <p:sp>
        <p:nvSpPr>
          <p:cNvPr id="55303" name="Header Placeholder 2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2014 WSLS Spring Seminar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3501E1F-D2D6-40D8-96D9-36DE6B8DBF22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56325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/>
              <a:t>http://doa.wi.gov/platreview/</a:t>
            </a:r>
          </a:p>
        </p:txBody>
      </p:sp>
      <p:sp>
        <p:nvSpPr>
          <p:cNvPr id="56326" name="Date Placeholder 1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May 30, 2014</a:t>
            </a:r>
          </a:p>
        </p:txBody>
      </p:sp>
      <p:sp>
        <p:nvSpPr>
          <p:cNvPr id="56327" name="Header Placeholder 2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2014 WSLS Spring Seminar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F298490-4D7C-4AAB-9E13-7D0A098A7389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sp>
        <p:nvSpPr>
          <p:cNvPr id="57349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/>
              <a:t>http://doa.wi.gov/platreview/</a:t>
            </a:r>
          </a:p>
        </p:txBody>
      </p:sp>
      <p:sp>
        <p:nvSpPr>
          <p:cNvPr id="57350" name="Date Placeholder 1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May 30, 2014</a:t>
            </a:r>
          </a:p>
        </p:txBody>
      </p:sp>
      <p:sp>
        <p:nvSpPr>
          <p:cNvPr id="57351" name="Header Placeholder 2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2014 WSLS Spring Seminar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E4C9F97-1093-4A2E-B0B6-22740DC0270B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sp>
        <p:nvSpPr>
          <p:cNvPr id="58373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/>
              <a:t>http://doa.wi.gov/platreview/</a:t>
            </a:r>
          </a:p>
        </p:txBody>
      </p:sp>
      <p:sp>
        <p:nvSpPr>
          <p:cNvPr id="58374" name="Date Placeholder 1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May 30, 2014</a:t>
            </a:r>
          </a:p>
        </p:txBody>
      </p:sp>
      <p:sp>
        <p:nvSpPr>
          <p:cNvPr id="58375" name="Header Placeholder 2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2014 WSLS Spring Seminar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775CB9E-6C41-4BAE-8193-8F70CB32B4F2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  <p:sp>
        <p:nvSpPr>
          <p:cNvPr id="59397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/>
              <a:t>http://doa.wi.gov/platreview/</a:t>
            </a:r>
          </a:p>
        </p:txBody>
      </p:sp>
      <p:sp>
        <p:nvSpPr>
          <p:cNvPr id="59398" name="Date Placeholder 1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May 30, 2014</a:t>
            </a:r>
          </a:p>
        </p:txBody>
      </p:sp>
      <p:sp>
        <p:nvSpPr>
          <p:cNvPr id="59399" name="Header Placeholder 2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2014 WSLS Spring Seminar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May 30,. 2014</a:t>
            </a:r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WSLS Spring Seminar</a:t>
            </a: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548AB-550E-4EF9-889C-2332FB9721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885688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30,. 2014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WSLS Spring Seminar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7C430-60CD-4490-B453-74F0D7BEA8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149524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30,. 2014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WSLS Spring Seminar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68302-29E2-4837-8C49-C3D6B061E8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79387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971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May 30,.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0" y="6248400"/>
            <a:ext cx="4876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WSLS Spring Seminar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84645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30,. 2014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WSLS Spring Seminar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BF0C5-E44F-4F79-8C23-0312E258F3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726022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May 30,. 2014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WSLS Spring Seminar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FBD02-7954-4382-909E-4A61DE410A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616905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30,. 2014</a:t>
            </a: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WSLS Spring Seminar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6F808-E605-4307-9C44-1885172628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498857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May 30,.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WSLS Spring Seminar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130B5-9D23-4062-83E1-8208385AC1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990067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30,. 2014</a:t>
            </a: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WSLS Spring Seminar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0A8A2-A730-45D5-9E4A-72CAA82BA4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744824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30,. 2014</a:t>
            </a: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WSLS Spring Seminar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17678-F565-4616-8165-59F93717A5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393525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May 30,.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WSLS Spring Seminar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3416E-B590-4682-852D-677891F3CF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37606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May 30,.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WSLS Spring Seminar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BA6A9-DAB9-4FC2-B761-CA109B68D0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348529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 smtClean="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May 30,. 2014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 smtClean="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WSLS Spring Seminar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59B934FB-3D8D-4373-AD6F-A0951EC41A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3" r:id="rId1"/>
    <p:sldLayoutId id="2147483897" r:id="rId2"/>
    <p:sldLayoutId id="2147483904" r:id="rId3"/>
    <p:sldLayoutId id="2147483898" r:id="rId4"/>
    <p:sldLayoutId id="2147483905" r:id="rId5"/>
    <p:sldLayoutId id="2147483899" r:id="rId6"/>
    <p:sldLayoutId id="2147483900" r:id="rId7"/>
    <p:sldLayoutId id="2147483906" r:id="rId8"/>
    <p:sldLayoutId id="2147483907" r:id="rId9"/>
    <p:sldLayoutId id="2147483901" r:id="rId10"/>
    <p:sldLayoutId id="2147483902" r:id="rId11"/>
    <p:sldLayoutId id="2147483908" r:id="rId12"/>
  </p:sldLayoutIdLst>
  <p:transition spd="med">
    <p:fade/>
  </p:transition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mailto:Plat.Review@wi.gov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>
                <a:solidFill>
                  <a:srgbClr val="FFFF00"/>
                </a:solidFill>
              </a:rPr>
              <a:t>Changes to the WI Platting Law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30,.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WSLS Spring Seminar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EFE19-9729-406F-ABB2-FE15B164CD4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8198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1752600"/>
            <a:ext cx="1524000" cy="3505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914400" y="2133600"/>
            <a:ext cx="44196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/>
              <a:t>2013 WI ACT 272</a:t>
            </a:r>
          </a:p>
          <a:p>
            <a:endParaRPr lang="en-US" altLang="en-US" sz="2400" b="1"/>
          </a:p>
          <a:p>
            <a:r>
              <a:rPr lang="en-US" altLang="en-US" sz="2400" b="1"/>
              <a:t>2013 WI ACT 280</a:t>
            </a:r>
          </a:p>
          <a:p>
            <a:endParaRPr lang="en-US" altLang="en-US" sz="2400" b="1"/>
          </a:p>
          <a:p>
            <a:r>
              <a:rPr lang="en-US" altLang="en-US" sz="2400" b="1"/>
              <a:t>2013 WI ACT 358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>
                <a:solidFill>
                  <a:srgbClr val="FFFF00"/>
                </a:solidFill>
              </a:rPr>
              <a:t>Changes to the WI Platting Law</a:t>
            </a:r>
            <a:r>
              <a:rPr lang="en-US" altLang="en-US" smtClean="0">
                <a:solidFill>
                  <a:srgbClr val="FFFF00"/>
                </a:solidFill>
              </a:rPr>
              <a:t/>
            </a:r>
            <a:br>
              <a:rPr lang="en-US" altLang="en-US" smtClean="0">
                <a:solidFill>
                  <a:srgbClr val="FFFF00"/>
                </a:solidFill>
              </a:rPr>
            </a:br>
            <a:r>
              <a:rPr lang="en-US" altLang="en-US" sz="3600" smtClean="0">
                <a:solidFill>
                  <a:srgbClr val="FFFF00"/>
                </a:solidFill>
              </a:rPr>
              <a:t>Security for Improvements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7467600" cy="4191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4000" smtClean="0"/>
              <a:t>Old law: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en-US" sz="2400" smtClean="0"/>
              <a:t>Approving authorities could require a surety bond or other acceptable security</a:t>
            </a:r>
          </a:p>
          <a:p>
            <a:pPr eaLnBrk="1" hangingPunct="1">
              <a:buFont typeface="Wingdings" pitchFamily="2" charset="2"/>
              <a:buChar char="q"/>
            </a:pPr>
            <a:endParaRPr lang="en-US" altLang="en-US" sz="2400" smtClean="0"/>
          </a:p>
          <a:p>
            <a:pPr eaLnBrk="1" hangingPunct="1">
              <a:buFont typeface="Wingdings" pitchFamily="2" charset="2"/>
              <a:buChar char="q"/>
            </a:pPr>
            <a:r>
              <a:rPr lang="en-US" altLang="en-US" sz="2400" smtClean="0"/>
              <a:t>Improvements are made within a reasonable time</a:t>
            </a:r>
          </a:p>
          <a:p>
            <a:pPr eaLnBrk="1" hangingPunct="1">
              <a:buFont typeface="Wingdings" pitchFamily="2" charset="2"/>
              <a:buChar char="q"/>
            </a:pPr>
            <a:endParaRPr lang="en-US" altLang="en-US" sz="2400" smtClean="0"/>
          </a:p>
          <a:p>
            <a:pPr eaLnBrk="1" hangingPunct="1">
              <a:buFont typeface="Wingdings" pitchFamily="2" charset="2"/>
              <a:buChar char="q"/>
            </a:pPr>
            <a:r>
              <a:rPr lang="en-US" altLang="en-US" sz="2400" smtClean="0"/>
              <a:t>A specified portion of the cost of improvements shall be paid in advance</a:t>
            </a:r>
          </a:p>
          <a:p>
            <a:pPr lvl="2" eaLnBrk="1" hangingPunct="1">
              <a:buFont typeface="Wingdings" pitchFamily="2" charset="2"/>
              <a:buChar char="Ø"/>
            </a:pPr>
            <a:endParaRPr lang="en-US" altLang="en-US" sz="1400" smtClean="0"/>
          </a:p>
          <a:p>
            <a:pPr lvl="2" eaLnBrk="1" hangingPunct="1">
              <a:buFont typeface="Wingdings" pitchFamily="2" charset="2"/>
              <a:buChar char="Ø"/>
            </a:pPr>
            <a:endParaRPr lang="en-US" altLang="en-US" sz="12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30,.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WSLS Spring Seminar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C35A4-1B86-44C3-BBA2-CBEBFA357EF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>
                <a:solidFill>
                  <a:srgbClr val="FFFF00"/>
                </a:solidFill>
              </a:rPr>
              <a:t>Changes to the WI Platting Law</a:t>
            </a:r>
            <a:r>
              <a:rPr lang="en-US" altLang="en-US" smtClean="0">
                <a:solidFill>
                  <a:srgbClr val="FFFF00"/>
                </a:solidFill>
              </a:rPr>
              <a:t/>
            </a:r>
            <a:br>
              <a:rPr lang="en-US" altLang="en-US" smtClean="0">
                <a:solidFill>
                  <a:srgbClr val="FFFF00"/>
                </a:solidFill>
              </a:rPr>
            </a:br>
            <a:r>
              <a:rPr lang="en-US" altLang="en-US" sz="3600" smtClean="0">
                <a:solidFill>
                  <a:srgbClr val="FFFF00"/>
                </a:solidFill>
              </a:rPr>
              <a:t>Security for Improvements</a:t>
            </a:r>
            <a:endParaRPr lang="en-US" altLang="en-US" sz="4400" smtClean="0">
              <a:solidFill>
                <a:srgbClr val="FFFF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74676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4000" dirty="0" smtClean="0"/>
              <a:t>New law: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altLang="en-US" sz="2300" dirty="0" smtClean="0"/>
              <a:t>The subdivider decides if security will be a performance bond or letter of credit</a:t>
            </a:r>
          </a:p>
          <a:p>
            <a:pPr marL="36512" indent="0" eaLnBrk="1" hangingPunct="1">
              <a:buFont typeface="Wingdings 2" pitchFamily="18" charset="2"/>
              <a:buNone/>
              <a:defRPr/>
            </a:pPr>
            <a:endParaRPr lang="en-US" altLang="en-US" sz="2300" dirty="0" smtClean="0"/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altLang="en-US" sz="2300" dirty="0" smtClean="0"/>
              <a:t>The amount of security shall be not more than 120% of the estimated total cost of improvements</a:t>
            </a:r>
          </a:p>
          <a:p>
            <a:pPr marL="36512" indent="0" eaLnBrk="1" hangingPunct="1">
              <a:buFont typeface="Wingdings 2" pitchFamily="18" charset="2"/>
              <a:buNone/>
              <a:defRPr/>
            </a:pPr>
            <a:endParaRPr lang="en-US" altLang="en-US" sz="2300" dirty="0" smtClean="0"/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altLang="en-US" sz="2300" dirty="0" smtClean="0"/>
              <a:t>Security may not be required for more than 14 months after the improvements are “substantially completed”</a:t>
            </a:r>
          </a:p>
          <a:p>
            <a:pPr lvl="2" algn="ctr" eaLnBrk="1" hangingPunct="1">
              <a:buFont typeface="Wingdings" pitchFamily="2" charset="2"/>
              <a:buNone/>
              <a:defRPr/>
            </a:pPr>
            <a:r>
              <a:rPr lang="en-US" altLang="en-US" i="1" dirty="0" smtClean="0"/>
              <a:t>Effective 8/1/14</a:t>
            </a:r>
          </a:p>
          <a:p>
            <a:pPr lvl="2" eaLnBrk="1" hangingPunct="1">
              <a:buFont typeface="Wingdings" pitchFamily="2" charset="2"/>
              <a:buNone/>
              <a:defRPr/>
            </a:pPr>
            <a:endParaRPr lang="en-US" altLang="en-US" sz="1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30,.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WSLS Spring Seminar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64062-9212-4392-B422-0A7AA3EEF02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>
                <a:solidFill>
                  <a:srgbClr val="FFFF00"/>
                </a:solidFill>
              </a:rPr>
              <a:t>Changes to the WI Platting Law</a:t>
            </a:r>
            <a:r>
              <a:rPr lang="en-US" altLang="en-US" smtClean="0">
                <a:solidFill>
                  <a:srgbClr val="FFFF00"/>
                </a:solidFill>
              </a:rPr>
              <a:t/>
            </a:r>
            <a:br>
              <a:rPr lang="en-US" altLang="en-US" smtClean="0">
                <a:solidFill>
                  <a:srgbClr val="FFFF00"/>
                </a:solidFill>
              </a:rPr>
            </a:br>
            <a:r>
              <a:rPr lang="en-US" altLang="en-US" sz="3600" smtClean="0">
                <a:solidFill>
                  <a:srgbClr val="FFFF00"/>
                </a:solidFill>
              </a:rPr>
              <a:t>Security for Improvements</a:t>
            </a:r>
            <a:endParaRPr lang="en-US" altLang="en-US" sz="4400" smtClean="0">
              <a:solidFill>
                <a:srgbClr val="FFFF00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74676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4000" smtClean="0"/>
              <a:t>New law: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en-US" sz="2200" smtClean="0"/>
              <a:t>Thereafter, any withheld security may not be more than the cost to finish the remaining improvements plus 10% of the total cost of the completed improvements</a:t>
            </a:r>
          </a:p>
          <a:p>
            <a:pPr eaLnBrk="1" hangingPunct="1">
              <a:buFont typeface="Wingdings" pitchFamily="2" charset="2"/>
              <a:buChar char="q"/>
            </a:pPr>
            <a:endParaRPr lang="en-US" altLang="en-US" sz="2200" smtClean="0"/>
          </a:p>
          <a:p>
            <a:pPr eaLnBrk="1" hangingPunct="1">
              <a:buFont typeface="Wingdings" pitchFamily="2" charset="2"/>
              <a:buChar char="q"/>
            </a:pPr>
            <a:r>
              <a:rPr lang="en-US" altLang="en-US" sz="2200" smtClean="0"/>
              <a:t>This applies to all plats as of 8/1/14, even if plats were submitted for review prior to 8/1/14</a:t>
            </a:r>
          </a:p>
          <a:p>
            <a:pPr lvl="2" eaLnBrk="1" hangingPunct="1">
              <a:buFont typeface="Wingdings" pitchFamily="2" charset="2"/>
              <a:buNone/>
            </a:pPr>
            <a:endParaRPr lang="en-US" altLang="en-US" sz="2800" smtClean="0"/>
          </a:p>
          <a:p>
            <a:pPr lvl="2" eaLnBrk="1" hangingPunct="1">
              <a:buFont typeface="Wingdings" pitchFamily="2" charset="2"/>
              <a:buNone/>
            </a:pPr>
            <a:endParaRPr lang="en-US" altLang="en-US" sz="2800" smtClean="0"/>
          </a:p>
          <a:p>
            <a:pPr lvl="2" algn="ctr" eaLnBrk="1" hangingPunct="1">
              <a:buFont typeface="Wingdings" pitchFamily="2" charset="2"/>
              <a:buNone/>
            </a:pPr>
            <a:r>
              <a:rPr lang="en-US" altLang="en-US" i="1" smtClean="0"/>
              <a:t>Effective 8/1/14</a:t>
            </a:r>
          </a:p>
          <a:p>
            <a:pPr lvl="2" eaLnBrk="1" hangingPunct="1">
              <a:buFont typeface="Wingdings" pitchFamily="2" charset="2"/>
              <a:buNone/>
            </a:pPr>
            <a:endParaRPr lang="en-US" altLang="en-US" sz="12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30,.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WSLS Spring Seminar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F219C0-B040-4524-AEA3-595453DE8EE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>
                <a:solidFill>
                  <a:srgbClr val="FFFF00"/>
                </a:solidFill>
              </a:rPr>
              <a:t>Changes to the WI Platting Law</a:t>
            </a:r>
            <a:r>
              <a:rPr lang="en-US" altLang="en-US" smtClean="0">
                <a:solidFill>
                  <a:srgbClr val="FFFF00"/>
                </a:solidFill>
              </a:rPr>
              <a:t/>
            </a:r>
            <a:br>
              <a:rPr lang="en-US" altLang="en-US" smtClean="0">
                <a:solidFill>
                  <a:srgbClr val="FFFF00"/>
                </a:solidFill>
              </a:rPr>
            </a:br>
            <a:r>
              <a:rPr lang="en-US" altLang="en-US" sz="3600" smtClean="0">
                <a:solidFill>
                  <a:srgbClr val="FFFF00"/>
                </a:solidFill>
              </a:rPr>
              <a:t>Security for Improvements</a:t>
            </a:r>
            <a:endParaRPr lang="en-US" altLang="en-US" sz="4400" smtClean="0">
              <a:solidFill>
                <a:srgbClr val="FFFF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74676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4000" smtClean="0"/>
              <a:t>New law: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en-US" sz="2200" smtClean="0"/>
              <a:t>“Substantially complete” is the time the binder coat is installed on streets/roads</a:t>
            </a:r>
          </a:p>
          <a:p>
            <a:pPr eaLnBrk="1" hangingPunct="1">
              <a:buFont typeface="Wingdings" pitchFamily="2" charset="2"/>
              <a:buChar char="q"/>
            </a:pPr>
            <a:endParaRPr lang="en-US" altLang="en-US" sz="2200" smtClean="0"/>
          </a:p>
          <a:p>
            <a:pPr eaLnBrk="1" hangingPunct="1">
              <a:buFont typeface="Wingdings" pitchFamily="2" charset="2"/>
              <a:buChar char="q"/>
            </a:pPr>
            <a:r>
              <a:rPr lang="en-US" altLang="en-US" sz="2200" smtClean="0"/>
              <a:t>If improvements are not streets/roads then when 90% of the public improvements ‘by cost’ are completed</a:t>
            </a:r>
          </a:p>
          <a:p>
            <a:pPr lvl="2" eaLnBrk="1" hangingPunct="1">
              <a:buFont typeface="Wingdings" pitchFamily="2" charset="2"/>
              <a:buNone/>
            </a:pPr>
            <a:endParaRPr lang="en-US" altLang="en-US" sz="2800" smtClean="0"/>
          </a:p>
          <a:p>
            <a:pPr lvl="2" eaLnBrk="1" hangingPunct="1">
              <a:buFont typeface="Wingdings" pitchFamily="2" charset="2"/>
              <a:buNone/>
            </a:pPr>
            <a:endParaRPr lang="en-US" altLang="en-US" sz="2800" smtClean="0"/>
          </a:p>
          <a:p>
            <a:pPr lvl="2" algn="ctr" eaLnBrk="1" hangingPunct="1">
              <a:buFont typeface="Wingdings" pitchFamily="2" charset="2"/>
              <a:buNone/>
            </a:pPr>
            <a:r>
              <a:rPr lang="en-US" altLang="en-US" i="1" smtClean="0"/>
              <a:t>Effective 8/1/14</a:t>
            </a:r>
          </a:p>
          <a:p>
            <a:pPr lvl="2" eaLnBrk="1" hangingPunct="1">
              <a:buFont typeface="Wingdings" pitchFamily="2" charset="2"/>
              <a:buNone/>
            </a:pPr>
            <a:endParaRPr lang="en-US" altLang="en-US" sz="12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30,.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WSLS Spring Seminar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EFC6A1-24EF-4155-9354-6845523EE62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>
                <a:solidFill>
                  <a:srgbClr val="FFFF00"/>
                </a:solidFill>
              </a:rPr>
              <a:t>Changes to the WI Platting Law</a:t>
            </a:r>
            <a:r>
              <a:rPr lang="en-US" altLang="en-US" smtClean="0">
                <a:solidFill>
                  <a:srgbClr val="FFFF00"/>
                </a:solidFill>
              </a:rPr>
              <a:t/>
            </a:r>
            <a:br>
              <a:rPr lang="en-US" altLang="en-US" smtClean="0">
                <a:solidFill>
                  <a:srgbClr val="FFFF00"/>
                </a:solidFill>
              </a:rPr>
            </a:br>
            <a:r>
              <a:rPr lang="en-US" altLang="en-US" sz="3600" smtClean="0">
                <a:solidFill>
                  <a:srgbClr val="FFFF00"/>
                </a:solidFill>
              </a:rPr>
              <a:t>Final Plats</a:t>
            </a:r>
            <a:endParaRPr lang="en-US" altLang="en-US" sz="4400" smtClean="0">
              <a:solidFill>
                <a:srgbClr val="FFFF00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7467600" cy="4038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4000" smtClean="0"/>
              <a:t>Old law: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1800" smtClean="0"/>
          </a:p>
          <a:p>
            <a:pPr eaLnBrk="1" hangingPunct="1">
              <a:buFont typeface="Wingdings 2" pitchFamily="18" charset="2"/>
              <a:buNone/>
            </a:pPr>
            <a:r>
              <a:rPr lang="en-US" altLang="en-US" sz="2400" smtClean="0"/>
              <a:t>Margins for recordable document were 1 ½” binding margin of the left, 1” margins on remaining sides</a:t>
            </a:r>
          </a:p>
          <a:p>
            <a:pPr lvl="2" eaLnBrk="1" hangingPunct="1">
              <a:buFont typeface="Wingdings" pitchFamily="2" charset="2"/>
              <a:buNone/>
            </a:pPr>
            <a:endParaRPr lang="en-US" altLang="en-US" sz="2800" smtClean="0"/>
          </a:p>
          <a:p>
            <a:pPr lvl="2" eaLnBrk="1" hangingPunct="1">
              <a:buFont typeface="Wingdings" pitchFamily="2" charset="2"/>
              <a:buNone/>
            </a:pPr>
            <a:endParaRPr lang="en-US" altLang="en-US" sz="12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30,.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WSLS Spring Seminar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A4659F-1F0D-4948-8A0B-A9B55132039C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>
                <a:solidFill>
                  <a:srgbClr val="FFFF00"/>
                </a:solidFill>
              </a:rPr>
              <a:t>Changes to the WI Platting Law</a:t>
            </a:r>
            <a:r>
              <a:rPr lang="en-US" altLang="en-US" smtClean="0">
                <a:solidFill>
                  <a:srgbClr val="FFFF00"/>
                </a:solidFill>
              </a:rPr>
              <a:t/>
            </a:r>
            <a:br>
              <a:rPr lang="en-US" altLang="en-US" smtClean="0">
                <a:solidFill>
                  <a:srgbClr val="FFFF00"/>
                </a:solidFill>
              </a:rPr>
            </a:br>
            <a:r>
              <a:rPr lang="en-US" altLang="en-US" sz="3600" smtClean="0">
                <a:solidFill>
                  <a:srgbClr val="FFFF00"/>
                </a:solidFill>
              </a:rPr>
              <a:t>Final Plats</a:t>
            </a:r>
            <a:endParaRPr lang="en-US" altLang="en-US" sz="4400" smtClean="0">
              <a:solidFill>
                <a:srgbClr val="FFFF00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7467600" cy="4038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4000" smtClean="0"/>
              <a:t>New law: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1800" smtClean="0"/>
          </a:p>
          <a:p>
            <a:pPr eaLnBrk="1" hangingPunct="1">
              <a:buFont typeface="Wingdings 2" pitchFamily="18" charset="2"/>
              <a:buNone/>
            </a:pPr>
            <a:r>
              <a:rPr lang="en-US" altLang="en-US" sz="2400" smtClean="0"/>
              <a:t>Plats shall have </a:t>
            </a:r>
            <a:r>
              <a:rPr lang="en-US" altLang="en-US" sz="2400" u="sng" smtClean="0"/>
              <a:t>1” margins on all sides</a:t>
            </a:r>
          </a:p>
          <a:p>
            <a:pPr lvl="2" eaLnBrk="1" hangingPunct="1">
              <a:buFont typeface="Wingdings" pitchFamily="2" charset="2"/>
              <a:buNone/>
            </a:pPr>
            <a:endParaRPr lang="en-US" altLang="en-US" sz="2800" smtClean="0"/>
          </a:p>
          <a:p>
            <a:pPr lvl="2" eaLnBrk="1" hangingPunct="1">
              <a:buFont typeface="Wingdings" pitchFamily="2" charset="2"/>
              <a:buNone/>
            </a:pPr>
            <a:endParaRPr lang="en-US" altLang="en-US" sz="2800" smtClean="0"/>
          </a:p>
          <a:p>
            <a:pPr lvl="2" algn="ctr" eaLnBrk="1" hangingPunct="1">
              <a:buFont typeface="Wingdings" pitchFamily="2" charset="2"/>
              <a:buNone/>
            </a:pPr>
            <a:r>
              <a:rPr lang="en-US" altLang="en-US" i="1" smtClean="0"/>
              <a:t>Effective 8/1/14</a:t>
            </a:r>
          </a:p>
          <a:p>
            <a:pPr lvl="2" eaLnBrk="1" hangingPunct="1">
              <a:buFont typeface="Wingdings" pitchFamily="2" charset="2"/>
              <a:buNone/>
            </a:pPr>
            <a:endParaRPr lang="en-US" altLang="en-US" sz="12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30,.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WSLS Spring Seminar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C6681-2279-4871-9304-51B636D04AE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>
                <a:solidFill>
                  <a:srgbClr val="FFFF00"/>
                </a:solidFill>
              </a:rPr>
              <a:t>Changes to the WI Platting Law</a:t>
            </a:r>
            <a:r>
              <a:rPr lang="en-US" altLang="en-US" smtClean="0">
                <a:solidFill>
                  <a:srgbClr val="FFFF00"/>
                </a:solidFill>
              </a:rPr>
              <a:t/>
            </a:r>
            <a:br>
              <a:rPr lang="en-US" altLang="en-US" smtClean="0">
                <a:solidFill>
                  <a:srgbClr val="FFFF00"/>
                </a:solidFill>
              </a:rPr>
            </a:br>
            <a:r>
              <a:rPr lang="en-US" altLang="en-US" sz="3600" smtClean="0">
                <a:solidFill>
                  <a:srgbClr val="FFFF00"/>
                </a:solidFill>
              </a:rPr>
              <a:t>Final Plats</a:t>
            </a:r>
            <a:endParaRPr lang="en-US" altLang="en-US" sz="4400" smtClean="0">
              <a:solidFill>
                <a:srgbClr val="FFFF00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7467600" cy="4038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4000" smtClean="0"/>
              <a:t>Old law: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1800" smtClean="0"/>
          </a:p>
          <a:p>
            <a:pPr eaLnBrk="1" hangingPunct="1">
              <a:buFont typeface="Wingdings 2" pitchFamily="18" charset="2"/>
              <a:buNone/>
            </a:pPr>
            <a:r>
              <a:rPr lang="en-US" altLang="en-US" sz="2400" smtClean="0"/>
              <a:t>All land dedicated to the public, </a:t>
            </a:r>
            <a:r>
              <a:rPr lang="en-US" altLang="en-US" sz="2400" u="sng" smtClean="0"/>
              <a:t>except roads and streets</a:t>
            </a:r>
            <a:r>
              <a:rPr lang="en-US" altLang="en-US" sz="2400" smtClean="0"/>
              <a:t> shall be clearly labeled “Dedicated to the Public”</a:t>
            </a:r>
          </a:p>
          <a:p>
            <a:pPr lvl="2" eaLnBrk="1" hangingPunct="1">
              <a:buFont typeface="Wingdings" pitchFamily="2" charset="2"/>
              <a:buNone/>
            </a:pPr>
            <a:endParaRPr lang="en-US" altLang="en-US" sz="2800" smtClean="0"/>
          </a:p>
          <a:p>
            <a:pPr lvl="2" eaLnBrk="1" hangingPunct="1">
              <a:buFont typeface="Wingdings" pitchFamily="2" charset="2"/>
              <a:buNone/>
            </a:pPr>
            <a:endParaRPr lang="en-US" altLang="en-US" sz="12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30,.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WSLS Spring Seminar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DB62E3-0642-4AD4-962C-BFE59F90EE4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>
                <a:solidFill>
                  <a:srgbClr val="FFFF00"/>
                </a:solidFill>
              </a:rPr>
              <a:t>Changes to the WI Platting Law</a:t>
            </a:r>
            <a:r>
              <a:rPr lang="en-US" altLang="en-US" smtClean="0">
                <a:solidFill>
                  <a:srgbClr val="FFFF00"/>
                </a:solidFill>
              </a:rPr>
              <a:t/>
            </a:r>
            <a:br>
              <a:rPr lang="en-US" altLang="en-US" smtClean="0">
                <a:solidFill>
                  <a:srgbClr val="FFFF00"/>
                </a:solidFill>
              </a:rPr>
            </a:br>
            <a:r>
              <a:rPr lang="en-US" altLang="en-US" sz="3600" smtClean="0">
                <a:solidFill>
                  <a:srgbClr val="FFFF00"/>
                </a:solidFill>
              </a:rPr>
              <a:t>Final Plats</a:t>
            </a:r>
            <a:endParaRPr lang="en-US" altLang="en-US" sz="4400" smtClean="0">
              <a:solidFill>
                <a:srgbClr val="FFFF00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7467600" cy="4038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4000" smtClean="0"/>
              <a:t>New law: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1800" smtClean="0"/>
          </a:p>
          <a:p>
            <a:pPr eaLnBrk="1" hangingPunct="1">
              <a:buFont typeface="Wingdings 2" pitchFamily="18" charset="2"/>
              <a:buNone/>
            </a:pPr>
            <a:r>
              <a:rPr lang="en-US" altLang="en-US" sz="2400" u="sng" smtClean="0"/>
              <a:t>All lands</a:t>
            </a:r>
            <a:r>
              <a:rPr lang="en-US" altLang="en-US" sz="2400" smtClean="0"/>
              <a:t> dedicated to the public shall be clearly labeled “Dedicated to the Public”</a:t>
            </a:r>
          </a:p>
          <a:p>
            <a:pPr lvl="2" eaLnBrk="1" hangingPunct="1">
              <a:buFont typeface="Wingdings" pitchFamily="2" charset="2"/>
              <a:buNone/>
            </a:pPr>
            <a:endParaRPr lang="en-US" altLang="en-US" sz="2800" smtClean="0"/>
          </a:p>
          <a:p>
            <a:pPr lvl="2" eaLnBrk="1" hangingPunct="1">
              <a:buFont typeface="Wingdings" pitchFamily="2" charset="2"/>
              <a:buNone/>
            </a:pPr>
            <a:endParaRPr lang="en-US" altLang="en-US" sz="2800" smtClean="0"/>
          </a:p>
          <a:p>
            <a:pPr lvl="2" algn="ctr" eaLnBrk="1" hangingPunct="1">
              <a:buFont typeface="Wingdings" pitchFamily="2" charset="2"/>
              <a:buNone/>
            </a:pPr>
            <a:r>
              <a:rPr lang="en-US" altLang="en-US" i="1" smtClean="0"/>
              <a:t>Effective 8/1/14</a:t>
            </a:r>
          </a:p>
          <a:p>
            <a:pPr lvl="2" eaLnBrk="1" hangingPunct="1">
              <a:buFont typeface="Wingdings" pitchFamily="2" charset="2"/>
              <a:buNone/>
            </a:pPr>
            <a:endParaRPr lang="en-US" altLang="en-US" sz="12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30,.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WSLS Spring Seminar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7C32E-94F8-4579-A405-90925A9916E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>
                <a:solidFill>
                  <a:srgbClr val="FFFF00"/>
                </a:solidFill>
              </a:rPr>
              <a:t>Changes to the WI Platting Law</a:t>
            </a:r>
            <a:r>
              <a:rPr lang="en-US" altLang="en-US" smtClean="0">
                <a:solidFill>
                  <a:srgbClr val="FFFF00"/>
                </a:solidFill>
              </a:rPr>
              <a:t/>
            </a:r>
            <a:br>
              <a:rPr lang="en-US" altLang="en-US" smtClean="0">
                <a:solidFill>
                  <a:srgbClr val="FFFF00"/>
                </a:solidFill>
              </a:rPr>
            </a:br>
            <a:r>
              <a:rPr lang="en-US" altLang="en-US" sz="3600" smtClean="0">
                <a:solidFill>
                  <a:srgbClr val="FFFF00"/>
                </a:solidFill>
              </a:rPr>
              <a:t>Final Plats</a:t>
            </a:r>
            <a:endParaRPr lang="en-US" altLang="en-US" sz="4400" smtClean="0">
              <a:solidFill>
                <a:srgbClr val="FFFF00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7467600" cy="4038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4000" smtClean="0"/>
              <a:t>Old law: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1200" smtClean="0"/>
          </a:p>
          <a:p>
            <a:pPr eaLnBrk="1" hangingPunct="1">
              <a:buFont typeface="Wingdings 2" pitchFamily="18" charset="2"/>
              <a:buNone/>
            </a:pPr>
            <a:r>
              <a:rPr lang="en-US" altLang="en-US" sz="2600" smtClean="0"/>
              <a:t>Description of land in the Surveyor’s Certificate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en-US" altLang="en-US" sz="2200" smtClean="0"/>
              <a:t>By metes and bounds, commencing from an original government corner……; or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en-US" altLang="en-US" sz="2200" smtClean="0"/>
              <a:t>If land is located in a record subdivision or a recorded addition thereto, the land shall be described by the lot number, block and subdivision name previously tied to a corner of the PLSS</a:t>
            </a:r>
          </a:p>
          <a:p>
            <a:pPr lvl="2" eaLnBrk="1" hangingPunct="1">
              <a:buFont typeface="Wingdings" pitchFamily="2" charset="2"/>
              <a:buNone/>
            </a:pPr>
            <a:endParaRPr lang="en-US" altLang="en-US" sz="2800" smtClean="0"/>
          </a:p>
          <a:p>
            <a:pPr lvl="2" eaLnBrk="1" hangingPunct="1">
              <a:buFont typeface="Wingdings" pitchFamily="2" charset="2"/>
              <a:buNone/>
            </a:pPr>
            <a:endParaRPr lang="en-US" altLang="en-US" sz="12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30,.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WSLS Spring Seminar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721EFA-3A33-4CCB-88E8-A0384F4F4ACE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>
                <a:solidFill>
                  <a:srgbClr val="FFFF00"/>
                </a:solidFill>
              </a:rPr>
              <a:t>Changes to the WI Platting Law</a:t>
            </a:r>
            <a:r>
              <a:rPr lang="en-US" altLang="en-US" smtClean="0">
                <a:solidFill>
                  <a:srgbClr val="FFFF00"/>
                </a:solidFill>
              </a:rPr>
              <a:t/>
            </a:r>
            <a:br>
              <a:rPr lang="en-US" altLang="en-US" smtClean="0">
                <a:solidFill>
                  <a:srgbClr val="FFFF00"/>
                </a:solidFill>
              </a:rPr>
            </a:br>
            <a:r>
              <a:rPr lang="en-US" altLang="en-US" sz="3600" smtClean="0">
                <a:solidFill>
                  <a:srgbClr val="FFFF00"/>
                </a:solidFill>
              </a:rPr>
              <a:t>Final Plats</a:t>
            </a:r>
            <a:endParaRPr lang="en-US" altLang="en-US" sz="4400" smtClean="0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7467600" cy="4419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3600" smtClean="0"/>
              <a:t>New law: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1200" smtClean="0"/>
          </a:p>
          <a:p>
            <a:pPr eaLnBrk="1" hangingPunct="1">
              <a:buFont typeface="Wingdings 2" pitchFamily="18" charset="2"/>
              <a:buNone/>
            </a:pPr>
            <a:r>
              <a:rPr lang="en-US" altLang="en-US" sz="2600" smtClean="0"/>
              <a:t>Description of land in the Surveyor’s Certificate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en-US" altLang="en-US" sz="2200" smtClean="0"/>
              <a:t>By metes and bounds, commencing from an original government corner…..; or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en-US" altLang="en-US" sz="2200" smtClean="0"/>
              <a:t>If land is located in a record subdivision or a recorded addition thereto, </a:t>
            </a:r>
            <a:r>
              <a:rPr lang="en-US" altLang="en-US" sz="2200" u="sng" smtClean="0"/>
              <a:t>or recorded certified survey map that has been previously tied to the monumented line </a:t>
            </a:r>
            <a:r>
              <a:rPr lang="en-US" altLang="en-US" sz="2200" smtClean="0"/>
              <a:t>of a ¼ section, GL, PC …and shall be described by lot, block, subdivision name or CSM number</a:t>
            </a:r>
          </a:p>
          <a:p>
            <a:pPr lvl="2" algn="ctr" eaLnBrk="1" hangingPunct="1">
              <a:buFont typeface="Wingdings" pitchFamily="2" charset="2"/>
              <a:buNone/>
            </a:pPr>
            <a:r>
              <a:rPr lang="en-US" altLang="en-US" i="1" smtClean="0"/>
              <a:t>Effective 8/1/14</a:t>
            </a:r>
          </a:p>
          <a:p>
            <a:pPr lvl="2" eaLnBrk="1" hangingPunct="1">
              <a:buFont typeface="Wingdings" pitchFamily="2" charset="2"/>
              <a:buNone/>
            </a:pPr>
            <a:endParaRPr lang="en-US" altLang="en-US" sz="12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30,.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WSLS Spring Seminar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50715F-5233-4F1D-B1EF-E3E25624D02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>
                <a:solidFill>
                  <a:srgbClr val="FFFF00"/>
                </a:solidFill>
              </a:rPr>
              <a:t>Changes to the WI Platting Law</a:t>
            </a:r>
            <a:r>
              <a:rPr lang="en-US" altLang="en-US" smtClean="0">
                <a:solidFill>
                  <a:srgbClr val="FFFF00"/>
                </a:solidFill>
              </a:rPr>
              <a:t/>
            </a:r>
            <a:br>
              <a:rPr lang="en-US" altLang="en-US" smtClean="0">
                <a:solidFill>
                  <a:srgbClr val="FFFF00"/>
                </a:solidFill>
              </a:rPr>
            </a:br>
            <a:r>
              <a:rPr lang="en-US" altLang="en-US" sz="3600" smtClean="0">
                <a:solidFill>
                  <a:srgbClr val="FFFF00"/>
                </a:solidFill>
              </a:rPr>
              <a:t>Land Surveyor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7467600" cy="4191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4000" smtClean="0"/>
              <a:t>Old law: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3600" smtClean="0"/>
              <a:t>Surveys and plats/maps done by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600" smtClean="0"/>
              <a:t>   “</a:t>
            </a:r>
            <a:r>
              <a:rPr lang="en-US" altLang="en-US" sz="3600" i="1" smtClean="0"/>
              <a:t>Licensed Land Surveyor</a:t>
            </a:r>
            <a:r>
              <a:rPr lang="en-US" altLang="en-US" sz="3600" smtClean="0"/>
              <a:t>” and/or “</a:t>
            </a:r>
            <a:r>
              <a:rPr lang="en-US" altLang="en-US" sz="3600" i="1" smtClean="0"/>
              <a:t>Registered Land Surveyor</a:t>
            </a:r>
            <a:r>
              <a:rPr lang="en-US" altLang="en-US" sz="3600" smtClean="0"/>
              <a:t>”</a:t>
            </a:r>
          </a:p>
          <a:p>
            <a:pPr lvl="2" eaLnBrk="1" hangingPunct="1">
              <a:buFont typeface="Wingdings" pitchFamily="2" charset="2"/>
              <a:buNone/>
            </a:pPr>
            <a:endParaRPr lang="en-US" altLang="en-US" sz="12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30,.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WSLS Spring Seminar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67FA0-9DAD-40A0-9E78-713C2E09974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>
                <a:solidFill>
                  <a:srgbClr val="FFFF00"/>
                </a:solidFill>
              </a:rPr>
              <a:t>Changes to the WI Platting Law</a:t>
            </a:r>
            <a:r>
              <a:rPr lang="en-US" altLang="en-US" smtClean="0">
                <a:solidFill>
                  <a:srgbClr val="FFFF00"/>
                </a:solidFill>
              </a:rPr>
              <a:t/>
            </a:r>
            <a:br>
              <a:rPr lang="en-US" altLang="en-US" smtClean="0">
                <a:solidFill>
                  <a:srgbClr val="FFFF00"/>
                </a:solidFill>
              </a:rPr>
            </a:br>
            <a:r>
              <a:rPr lang="en-US" altLang="en-US" sz="3600" smtClean="0">
                <a:solidFill>
                  <a:srgbClr val="FFFF00"/>
                </a:solidFill>
              </a:rPr>
              <a:t>Final Plats</a:t>
            </a:r>
            <a:endParaRPr lang="en-US" altLang="en-US" sz="4400" smtClean="0">
              <a:solidFill>
                <a:srgbClr val="FFFF00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7467600" cy="4038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4000" smtClean="0"/>
              <a:t>Old law: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1200" smtClean="0"/>
          </a:p>
          <a:p>
            <a:pPr eaLnBrk="1" hangingPunct="1">
              <a:buFont typeface="Wingdings 2" pitchFamily="18" charset="2"/>
              <a:buNone/>
            </a:pPr>
            <a:r>
              <a:rPr lang="en-US" altLang="en-US" sz="2600" smtClean="0"/>
              <a:t>Recording a plat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en-US" altLang="en-US" sz="2300" smtClean="0"/>
              <a:t>Contains a permanent nonfading black image on durable white media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en-US" altLang="en-US" sz="2300" smtClean="0"/>
              <a:t>Media is 22 inches wide by 30 inches long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en-US" altLang="en-US" sz="2300" smtClean="0"/>
              <a:t>Complies with s. 59.43 (2m)(b)4., Wis. Stats.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en-US" altLang="en-US" sz="2300" smtClean="0"/>
              <a:t>Bears the Departments certification of no objection</a:t>
            </a:r>
          </a:p>
          <a:p>
            <a:pPr lvl="2" eaLnBrk="1" hangingPunct="1">
              <a:buFont typeface="Wingdings" pitchFamily="2" charset="2"/>
              <a:buNone/>
            </a:pPr>
            <a:endParaRPr lang="en-US" altLang="en-US" sz="2300" smtClean="0"/>
          </a:p>
          <a:p>
            <a:pPr lvl="2" eaLnBrk="1" hangingPunct="1">
              <a:buFont typeface="Wingdings" pitchFamily="2" charset="2"/>
              <a:buNone/>
            </a:pPr>
            <a:endParaRPr lang="en-US" altLang="en-US" sz="12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30,.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WSLS Spring Seminar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03F69-6A78-4F5D-82FC-7B4F546413B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>
                <a:solidFill>
                  <a:srgbClr val="FFFF00"/>
                </a:solidFill>
              </a:rPr>
              <a:t>Changes to the WI Platting Law</a:t>
            </a:r>
            <a:r>
              <a:rPr lang="en-US" altLang="en-US" smtClean="0">
                <a:solidFill>
                  <a:srgbClr val="FFFF00"/>
                </a:solidFill>
              </a:rPr>
              <a:t/>
            </a:r>
            <a:br>
              <a:rPr lang="en-US" altLang="en-US" smtClean="0">
                <a:solidFill>
                  <a:srgbClr val="FFFF00"/>
                </a:solidFill>
              </a:rPr>
            </a:br>
            <a:r>
              <a:rPr lang="en-US" altLang="en-US" sz="3600" smtClean="0">
                <a:solidFill>
                  <a:srgbClr val="FFFF00"/>
                </a:solidFill>
              </a:rPr>
              <a:t>Final Plats</a:t>
            </a:r>
            <a:endParaRPr lang="en-US" altLang="en-US" sz="4400" smtClean="0">
              <a:solidFill>
                <a:srgbClr val="FFFF00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7467600" cy="4419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3600" smtClean="0"/>
              <a:t>New law: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1200" smtClean="0"/>
          </a:p>
          <a:p>
            <a:pPr eaLnBrk="1" hangingPunct="1">
              <a:buFont typeface="Wingdings 2" pitchFamily="18" charset="2"/>
              <a:buNone/>
            </a:pPr>
            <a:r>
              <a:rPr lang="en-US" altLang="en-US" sz="2600" smtClean="0"/>
              <a:t>Recording a plat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en-US" altLang="en-US" sz="2200" smtClean="0"/>
              <a:t>Contains a permanent nonfading black image on durable white media </a:t>
            </a:r>
            <a:r>
              <a:rPr lang="en-US" altLang="en-US" sz="2200" u="sng" smtClean="0"/>
              <a:t>or on other media that is acceptable to the Register of Deeds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en-US" altLang="en-US" sz="2200" smtClean="0"/>
              <a:t>Media is 22 inches wide by 30 inches long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en-US" altLang="en-US" sz="2200" smtClean="0"/>
              <a:t>Complies with s. 59.43 (2m)(b)4., Wis. Stats.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en-US" altLang="en-US" sz="2200" smtClean="0"/>
              <a:t>Bears the Departments certification of no objection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en-US" sz="2200" smtClean="0"/>
          </a:p>
          <a:p>
            <a:pPr lvl="2" algn="ctr" eaLnBrk="1" hangingPunct="1">
              <a:buFont typeface="Wingdings" pitchFamily="2" charset="2"/>
              <a:buNone/>
            </a:pPr>
            <a:r>
              <a:rPr lang="en-US" altLang="en-US" i="1" smtClean="0"/>
              <a:t>Effective 8/1/14</a:t>
            </a:r>
          </a:p>
          <a:p>
            <a:pPr lvl="2" eaLnBrk="1" hangingPunct="1">
              <a:buFont typeface="Wingdings" pitchFamily="2" charset="2"/>
              <a:buNone/>
            </a:pPr>
            <a:endParaRPr lang="en-US" altLang="en-US" sz="12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30,.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WSLS Spring Seminar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DF7B16-89A7-495B-8B98-9273B9C536C1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>
                <a:solidFill>
                  <a:srgbClr val="FFFF00"/>
                </a:solidFill>
              </a:rPr>
              <a:t>Changes to the WI Platting Law</a:t>
            </a:r>
            <a:r>
              <a:rPr lang="en-US" altLang="en-US" smtClean="0">
                <a:solidFill>
                  <a:srgbClr val="FFFF00"/>
                </a:solidFill>
              </a:rPr>
              <a:t/>
            </a:r>
            <a:br>
              <a:rPr lang="en-US" altLang="en-US" smtClean="0">
                <a:solidFill>
                  <a:srgbClr val="FFFF00"/>
                </a:solidFill>
              </a:rPr>
            </a:br>
            <a:r>
              <a:rPr lang="en-US" altLang="en-US" sz="3600" smtClean="0">
                <a:solidFill>
                  <a:srgbClr val="FFFF00"/>
                </a:solidFill>
              </a:rPr>
              <a:t>Final Plats</a:t>
            </a:r>
            <a:endParaRPr lang="en-US" altLang="en-US" sz="4400" smtClean="0">
              <a:solidFill>
                <a:srgbClr val="FFFF00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7467600" cy="4419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3600" smtClean="0"/>
              <a:t>Review of existing law: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1200" smtClean="0"/>
          </a:p>
          <a:p>
            <a:pPr eaLnBrk="1" hangingPunct="1">
              <a:buFont typeface="Wingdings 2" pitchFamily="18" charset="2"/>
              <a:buNone/>
            </a:pPr>
            <a:r>
              <a:rPr lang="en-US" altLang="en-US" sz="2600" smtClean="0"/>
              <a:t>Recording time limits for a plat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en-US" altLang="en-US" sz="2200" smtClean="0"/>
              <a:t>Plat must be recorded within 12 months of the last approval; and within 36 months of the first approval</a:t>
            </a:r>
            <a:endParaRPr lang="en-US" altLang="en-US" sz="2200" u="sng" smtClean="0"/>
          </a:p>
          <a:p>
            <a:pPr lvl="1" eaLnBrk="1" hangingPunct="1">
              <a:buFont typeface="Wingdings" pitchFamily="2" charset="2"/>
              <a:buChar char="q"/>
            </a:pPr>
            <a:r>
              <a:rPr lang="en-US" altLang="en-US" sz="2200" smtClean="0"/>
              <a:t>The plat contains all of the signed certificates and affidavits required by s. 236.12(3) &amp; 236.21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en-US" altLang="en-US" sz="2200" smtClean="0"/>
              <a:t>Recording time limits begin when approval certificates are signed on the recordable document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en-US" sz="2200" smtClean="0"/>
          </a:p>
          <a:p>
            <a:pPr lvl="2" eaLnBrk="1" hangingPunct="1">
              <a:buFont typeface="Wingdings" pitchFamily="2" charset="2"/>
              <a:buNone/>
            </a:pPr>
            <a:endParaRPr lang="en-US" altLang="en-US" sz="12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30,.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WSLS Spring Seminar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0C00E5-CF56-4BB1-9DEB-ADD7C50C6A21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>
                <a:solidFill>
                  <a:srgbClr val="FFFF00"/>
                </a:solidFill>
              </a:rPr>
              <a:t>Changes to the WI Platting Law</a:t>
            </a:r>
            <a:r>
              <a:rPr lang="en-US" altLang="en-US" smtClean="0">
                <a:solidFill>
                  <a:srgbClr val="FFFF00"/>
                </a:solidFill>
              </a:rPr>
              <a:t/>
            </a:r>
            <a:br>
              <a:rPr lang="en-US" altLang="en-US" smtClean="0">
                <a:solidFill>
                  <a:srgbClr val="FFFF00"/>
                </a:solidFill>
              </a:rPr>
            </a:br>
            <a:r>
              <a:rPr lang="en-US" altLang="en-US" sz="3600" smtClean="0">
                <a:solidFill>
                  <a:srgbClr val="FFFF00"/>
                </a:solidFill>
              </a:rPr>
              <a:t>Water</a:t>
            </a:r>
            <a:endParaRPr lang="en-US" altLang="en-US" sz="4400" smtClean="0">
              <a:solidFill>
                <a:srgbClr val="FFFF00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74676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4000" smtClean="0"/>
              <a:t>Old law: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1200" smtClean="0"/>
          </a:p>
          <a:p>
            <a:pPr eaLnBrk="1" hangingPunct="1">
              <a:buFont typeface="Wingdings" pitchFamily="2" charset="2"/>
              <a:buChar char="q"/>
            </a:pPr>
            <a:r>
              <a:rPr lang="en-US" altLang="en-US" sz="2400" smtClean="0"/>
              <a:t>“Lake and Stream Shore Plats”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en-US" sz="2400" smtClean="0"/>
              <a:t>Dedicated public access shall extend to the low water mark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en-US" sz="2400" smtClean="0"/>
              <a:t>Public access established per Ch. 236 may only be vacated by circuit court action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en-US" sz="2400" smtClean="0"/>
              <a:t>Land lying between the meander line and the waters edge shall be included within the lots/outlots on the plat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en-US" sz="2400" smtClean="0"/>
              <a:t>Location of ordinary high water mark not addressed</a:t>
            </a:r>
          </a:p>
          <a:p>
            <a:pPr lvl="2" eaLnBrk="1" hangingPunct="1">
              <a:buFont typeface="Wingdings" pitchFamily="2" charset="2"/>
              <a:buNone/>
            </a:pPr>
            <a:endParaRPr lang="en-US" altLang="en-US" sz="2800" smtClean="0"/>
          </a:p>
          <a:p>
            <a:pPr lvl="2" eaLnBrk="1" hangingPunct="1">
              <a:buFont typeface="Wingdings" pitchFamily="2" charset="2"/>
              <a:buNone/>
            </a:pPr>
            <a:endParaRPr lang="en-US" altLang="en-US" sz="12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30,.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WSLS Spring Seminar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4B2330-B28D-46D4-A1D0-BCE7D8B03991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>
                <a:solidFill>
                  <a:srgbClr val="FFFF00"/>
                </a:solidFill>
              </a:rPr>
              <a:t>Changes to the WI Platting Law</a:t>
            </a:r>
            <a:r>
              <a:rPr lang="en-US" altLang="en-US" smtClean="0">
                <a:solidFill>
                  <a:srgbClr val="FFFF00"/>
                </a:solidFill>
              </a:rPr>
              <a:t/>
            </a:r>
            <a:br>
              <a:rPr lang="en-US" altLang="en-US" smtClean="0">
                <a:solidFill>
                  <a:srgbClr val="FFFF00"/>
                </a:solidFill>
              </a:rPr>
            </a:br>
            <a:r>
              <a:rPr lang="en-US" altLang="en-US" sz="3600" smtClean="0">
                <a:solidFill>
                  <a:srgbClr val="FFFF00"/>
                </a:solidFill>
              </a:rPr>
              <a:t>Water</a:t>
            </a:r>
            <a:endParaRPr lang="en-US" altLang="en-US" sz="4400" smtClean="0">
              <a:solidFill>
                <a:srgbClr val="FFFF00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7467600" cy="4191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3600" smtClean="0"/>
              <a:t>New law: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en-US" sz="2400" smtClean="0"/>
              <a:t>“Lake and </a:t>
            </a:r>
            <a:r>
              <a:rPr lang="en-US" altLang="en-US" sz="2400" u="sng" smtClean="0"/>
              <a:t>Navigable</a:t>
            </a:r>
            <a:r>
              <a:rPr lang="en-US" altLang="en-US" sz="2400" smtClean="0"/>
              <a:t> Stream Shore Plats..”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en-US" sz="2400" smtClean="0"/>
              <a:t>Dedicated public access shall </a:t>
            </a:r>
            <a:r>
              <a:rPr lang="en-US" altLang="en-US" sz="2400" u="sng" smtClean="0"/>
              <a:t>extend to the waters edge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en-US" sz="2400" smtClean="0"/>
              <a:t>Public access established per Ch. 236 may be vacated by circuit court action –or– </a:t>
            </a:r>
            <a:r>
              <a:rPr lang="en-US" altLang="en-US" sz="2400" u="sng" smtClean="0"/>
              <a:t>may be discontinued under s. 66.1003 &amp; 66.1006</a:t>
            </a:r>
          </a:p>
          <a:p>
            <a:pPr lvl="2" algn="ctr" eaLnBrk="1" hangingPunct="1">
              <a:buFont typeface="Wingdings" pitchFamily="2" charset="2"/>
              <a:buNone/>
            </a:pPr>
            <a:endParaRPr lang="en-US" altLang="en-US" i="1" smtClean="0"/>
          </a:p>
          <a:p>
            <a:pPr lvl="2" algn="ctr" eaLnBrk="1" hangingPunct="1">
              <a:buFont typeface="Wingdings" pitchFamily="2" charset="2"/>
              <a:buNone/>
            </a:pPr>
            <a:r>
              <a:rPr lang="en-US" altLang="en-US" i="1" smtClean="0"/>
              <a:t>Effective 8/1/14</a:t>
            </a:r>
          </a:p>
          <a:p>
            <a:pPr lvl="2" eaLnBrk="1" hangingPunct="1">
              <a:buFont typeface="Wingdings" pitchFamily="2" charset="2"/>
              <a:buNone/>
            </a:pPr>
            <a:endParaRPr lang="en-US" altLang="en-US" sz="12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30,.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WSLS Spring Seminar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56438-0991-42BB-9EFE-8E1F13DAFE7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>
                <a:solidFill>
                  <a:srgbClr val="FFFF00"/>
                </a:solidFill>
              </a:rPr>
              <a:t>Changes to the WI Platting Law</a:t>
            </a:r>
            <a:r>
              <a:rPr lang="en-US" altLang="en-US" smtClean="0">
                <a:solidFill>
                  <a:srgbClr val="FFFF00"/>
                </a:solidFill>
              </a:rPr>
              <a:t/>
            </a:r>
            <a:br>
              <a:rPr lang="en-US" altLang="en-US" smtClean="0">
                <a:solidFill>
                  <a:srgbClr val="FFFF00"/>
                </a:solidFill>
              </a:rPr>
            </a:br>
            <a:r>
              <a:rPr lang="en-US" altLang="en-US" sz="3600" smtClean="0">
                <a:solidFill>
                  <a:srgbClr val="FFFF00"/>
                </a:solidFill>
              </a:rPr>
              <a:t>Water</a:t>
            </a:r>
            <a:endParaRPr lang="en-US" altLang="en-US" sz="4400" smtClean="0">
              <a:solidFill>
                <a:srgbClr val="FFFF00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7467600" cy="4343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3600" smtClean="0"/>
              <a:t>New law: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en-US" sz="2400" smtClean="0"/>
              <a:t>Land lying between the meander line and the waters edge shall be included within the lots/outlots on the plat </a:t>
            </a:r>
            <a:r>
              <a:rPr lang="en-US" altLang="en-US" sz="2400" u="sng" smtClean="0"/>
              <a:t>and certified survey map</a:t>
            </a:r>
          </a:p>
          <a:p>
            <a:pPr eaLnBrk="1" hangingPunct="1">
              <a:buFont typeface="Wingdings" pitchFamily="2" charset="2"/>
              <a:buChar char="q"/>
            </a:pPr>
            <a:endParaRPr lang="en-US" altLang="en-US" sz="2400" u="sng" smtClean="0"/>
          </a:p>
          <a:p>
            <a:pPr eaLnBrk="1" hangingPunct="1">
              <a:buFont typeface="Wingdings" pitchFamily="2" charset="2"/>
              <a:buChar char="q"/>
            </a:pPr>
            <a:r>
              <a:rPr lang="en-US" altLang="en-US" sz="2400" smtClean="0"/>
              <a:t>Water elevations at the date of the survey and the approximate high water elevation must be shown on the final plat</a:t>
            </a:r>
          </a:p>
          <a:p>
            <a:pPr eaLnBrk="1" hangingPunct="1">
              <a:buFont typeface="Wingdings" pitchFamily="2" charset="2"/>
              <a:buChar char="q"/>
            </a:pPr>
            <a:endParaRPr lang="en-US" altLang="en-US" sz="2400" smtClean="0"/>
          </a:p>
          <a:p>
            <a:pPr eaLnBrk="1" hangingPunct="1">
              <a:buFont typeface="Wingdings" pitchFamily="2" charset="2"/>
              <a:buNone/>
            </a:pPr>
            <a:endParaRPr lang="en-US" altLang="en-US" sz="1200" smtClean="0"/>
          </a:p>
          <a:p>
            <a:pPr lvl="2" algn="ctr" eaLnBrk="1" hangingPunct="1">
              <a:buFont typeface="Wingdings" pitchFamily="2" charset="2"/>
              <a:buNone/>
            </a:pPr>
            <a:r>
              <a:rPr lang="en-US" altLang="en-US" i="1" smtClean="0"/>
              <a:t>Effective 8/1/14</a:t>
            </a:r>
          </a:p>
          <a:p>
            <a:pPr lvl="2" eaLnBrk="1" hangingPunct="1">
              <a:buFont typeface="Wingdings" pitchFamily="2" charset="2"/>
              <a:buNone/>
            </a:pPr>
            <a:endParaRPr lang="en-US" altLang="en-US" sz="12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30,.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WSLS Spring Seminar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B976C5-3E0A-433C-A15F-039ADA57C07E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>
                <a:solidFill>
                  <a:srgbClr val="FFFF00"/>
                </a:solidFill>
              </a:rPr>
              <a:t>Changes to the WI Platting Law</a:t>
            </a:r>
            <a:r>
              <a:rPr lang="en-US" altLang="en-US" smtClean="0">
                <a:solidFill>
                  <a:srgbClr val="FFFF00"/>
                </a:solidFill>
              </a:rPr>
              <a:t/>
            </a:r>
            <a:br>
              <a:rPr lang="en-US" altLang="en-US" smtClean="0">
                <a:solidFill>
                  <a:srgbClr val="FFFF00"/>
                </a:solidFill>
              </a:rPr>
            </a:br>
            <a:r>
              <a:rPr lang="en-US" altLang="en-US" sz="3600" smtClean="0">
                <a:solidFill>
                  <a:srgbClr val="FFFF00"/>
                </a:solidFill>
              </a:rPr>
              <a:t>Water</a:t>
            </a:r>
            <a:endParaRPr lang="en-US" altLang="en-US" sz="4400" smtClean="0">
              <a:solidFill>
                <a:srgbClr val="FFFF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7467600" cy="4724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3600" dirty="0" smtClean="0"/>
              <a:t>New law:</a:t>
            </a:r>
          </a:p>
          <a:p>
            <a:pPr marL="36512" indent="0" eaLnBrk="1" hangingPunct="1">
              <a:buFont typeface="Wingdings 2" pitchFamily="18" charset="2"/>
              <a:buNone/>
              <a:defRPr/>
            </a:pPr>
            <a:r>
              <a:rPr lang="en-US" altLang="en-US" sz="2400" dirty="0" smtClean="0"/>
              <a:t>“Ordinary high water marks” for monumentation and meander lines. Surveyors may:</a:t>
            </a:r>
          </a:p>
          <a:p>
            <a:pPr marL="36512" indent="0" eaLnBrk="1" hangingPunct="1">
              <a:buFont typeface="Wingdings 2" pitchFamily="18" charset="2"/>
              <a:buNone/>
              <a:defRPr/>
            </a:pPr>
            <a:endParaRPr lang="en-US" altLang="en-US" sz="2400" dirty="0" smtClean="0"/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altLang="en-US" sz="2400" dirty="0" smtClean="0"/>
              <a:t>Show an ordinary high water mark on plat/map that has been determined by the DNR or otherwise determined pursuant to law</a:t>
            </a:r>
          </a:p>
          <a:p>
            <a:pPr marL="36512" indent="0" eaLnBrk="1" hangingPunct="1">
              <a:buFont typeface="Wingdings 2" pitchFamily="18" charset="2"/>
              <a:buNone/>
              <a:defRPr/>
            </a:pPr>
            <a:endParaRPr lang="en-US" altLang="en-US" sz="2400" dirty="0"/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altLang="en-US" sz="2400" u="sng" dirty="0" smtClean="0"/>
              <a:t>Approximate</a:t>
            </a:r>
            <a:r>
              <a:rPr lang="en-US" altLang="en-US" sz="2400" dirty="0" smtClean="0"/>
              <a:t> the ordinary high water mark and show its location on the plat/map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 sz="1200" dirty="0" smtClean="0"/>
          </a:p>
          <a:p>
            <a:pPr lvl="2" algn="ctr" eaLnBrk="1" hangingPunct="1">
              <a:buFont typeface="Wingdings" pitchFamily="2" charset="2"/>
              <a:buNone/>
              <a:defRPr/>
            </a:pPr>
            <a:r>
              <a:rPr lang="en-US" altLang="en-US" i="1" dirty="0" smtClean="0"/>
              <a:t>Effective 8/1/14</a:t>
            </a:r>
          </a:p>
          <a:p>
            <a:pPr lvl="2" eaLnBrk="1" hangingPunct="1">
              <a:buFont typeface="Wingdings" pitchFamily="2" charset="2"/>
              <a:buNone/>
              <a:defRPr/>
            </a:pPr>
            <a:endParaRPr lang="en-US" altLang="en-US" sz="1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30,.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WSLS Spring Seminar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1981C0-8A4C-4947-8037-25EBE35A8434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>
                <a:solidFill>
                  <a:srgbClr val="FFFF00"/>
                </a:solidFill>
              </a:rPr>
              <a:t>Changes to the WI Platting Law</a:t>
            </a:r>
            <a:r>
              <a:rPr lang="en-US" altLang="en-US" smtClean="0">
                <a:solidFill>
                  <a:srgbClr val="FFFF00"/>
                </a:solidFill>
              </a:rPr>
              <a:t/>
            </a:r>
            <a:br>
              <a:rPr lang="en-US" altLang="en-US" smtClean="0">
                <a:solidFill>
                  <a:srgbClr val="FFFF00"/>
                </a:solidFill>
              </a:rPr>
            </a:br>
            <a:r>
              <a:rPr lang="en-US" altLang="en-US" sz="3600" smtClean="0">
                <a:solidFill>
                  <a:srgbClr val="FFFF00"/>
                </a:solidFill>
              </a:rPr>
              <a:t>Water</a:t>
            </a:r>
            <a:endParaRPr lang="en-US" altLang="en-US" sz="4400" smtClean="0">
              <a:solidFill>
                <a:srgbClr val="FFFF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7467600" cy="4724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3600" dirty="0" smtClean="0"/>
              <a:t>New law:</a:t>
            </a:r>
          </a:p>
          <a:p>
            <a:pPr marL="36512" indent="0" eaLnBrk="1" hangingPunct="1">
              <a:buFont typeface="Wingdings 2" pitchFamily="18" charset="2"/>
              <a:buNone/>
              <a:defRPr/>
            </a:pPr>
            <a:r>
              <a:rPr lang="en-US" altLang="en-US" sz="2400" u="sng" dirty="0" smtClean="0"/>
              <a:t>“Approximated</a:t>
            </a:r>
            <a:r>
              <a:rPr lang="en-US" altLang="en-US" sz="2400" dirty="0" smtClean="0"/>
              <a:t> ordinary high water marks”</a:t>
            </a:r>
          </a:p>
          <a:p>
            <a:pPr marL="36512" indent="0" eaLnBrk="1" hangingPunct="1">
              <a:buFont typeface="Wingdings 2" pitchFamily="18" charset="2"/>
              <a:buNone/>
              <a:defRPr/>
            </a:pPr>
            <a:endParaRPr lang="en-US" sz="1200" dirty="0" smtClean="0"/>
          </a:p>
          <a:p>
            <a:pPr marL="36512" indent="0" eaLnBrk="1" hangingPunct="1">
              <a:buFont typeface="Wingdings 2" pitchFamily="18" charset="2"/>
              <a:buNone/>
              <a:defRPr/>
            </a:pPr>
            <a:r>
              <a:rPr lang="en-US" sz="2400" dirty="0" smtClean="0"/>
              <a:t>“The location of the approximate ordinary high water mark shall be the point on the bank of a navigable stream or on the shore of a lake up to which the presence and action of surface water is so continuous as to leave a distinctive mark by erosion, destruction of terrestrial vegetation, or other easily recognized characteristics.”</a:t>
            </a:r>
            <a:endParaRPr lang="en-US" altLang="en-US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 sz="1200" dirty="0" smtClean="0"/>
          </a:p>
          <a:p>
            <a:pPr lvl="2" algn="ctr" eaLnBrk="1" hangingPunct="1">
              <a:buFont typeface="Wingdings" pitchFamily="2" charset="2"/>
              <a:buNone/>
              <a:defRPr/>
            </a:pPr>
            <a:r>
              <a:rPr lang="en-US" altLang="en-US" i="1" dirty="0" smtClean="0"/>
              <a:t>Effective 8/1/14</a:t>
            </a:r>
          </a:p>
          <a:p>
            <a:pPr lvl="2" eaLnBrk="1" hangingPunct="1">
              <a:buFont typeface="Wingdings" pitchFamily="2" charset="2"/>
              <a:buNone/>
              <a:defRPr/>
            </a:pPr>
            <a:endParaRPr lang="en-US" altLang="en-US" sz="1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30,.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WSLS Spring Seminar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F4A810-7261-48A5-83FA-7B70D7484487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>
                <a:solidFill>
                  <a:srgbClr val="FFFF00"/>
                </a:solidFill>
              </a:rPr>
              <a:t>Changes to the WI Platting Law</a:t>
            </a:r>
            <a:r>
              <a:rPr lang="en-US" altLang="en-US" smtClean="0">
                <a:solidFill>
                  <a:srgbClr val="FFFF00"/>
                </a:solidFill>
              </a:rPr>
              <a:t/>
            </a:r>
            <a:br>
              <a:rPr lang="en-US" altLang="en-US" smtClean="0">
                <a:solidFill>
                  <a:srgbClr val="FFFF00"/>
                </a:solidFill>
              </a:rPr>
            </a:br>
            <a:r>
              <a:rPr lang="en-US" altLang="en-US" sz="3600" smtClean="0">
                <a:solidFill>
                  <a:srgbClr val="FFFF00"/>
                </a:solidFill>
              </a:rPr>
              <a:t>Water</a:t>
            </a:r>
            <a:endParaRPr lang="en-US" altLang="en-US" sz="4400" smtClean="0">
              <a:solidFill>
                <a:srgbClr val="FFFF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7467600" cy="4724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3600" dirty="0" smtClean="0"/>
              <a:t>New law:</a:t>
            </a:r>
          </a:p>
          <a:p>
            <a:pPr marL="36512" indent="0" eaLnBrk="1" hangingPunct="1">
              <a:buFont typeface="Wingdings 2" pitchFamily="18" charset="2"/>
              <a:buNone/>
              <a:defRPr/>
            </a:pPr>
            <a:r>
              <a:rPr lang="en-US" altLang="en-US" sz="2400" u="sng" dirty="0" smtClean="0"/>
              <a:t>“Approximated</a:t>
            </a:r>
            <a:r>
              <a:rPr lang="en-US" altLang="en-US" sz="2400" dirty="0" smtClean="0"/>
              <a:t> ordinary high water marks”</a:t>
            </a:r>
          </a:p>
          <a:p>
            <a:pPr marL="36512" indent="0" eaLnBrk="1" hangingPunct="1">
              <a:buFont typeface="Wingdings 2" pitchFamily="18" charset="2"/>
              <a:buNone/>
              <a:defRPr/>
            </a:pPr>
            <a:endParaRPr lang="en-US" sz="1200" dirty="0" smtClean="0"/>
          </a:p>
          <a:p>
            <a:pPr marL="36512" indent="0" eaLnBrk="1" hangingPunct="1">
              <a:buFont typeface="Wingdings 2" pitchFamily="18" charset="2"/>
              <a:buNone/>
              <a:defRPr/>
            </a:pPr>
            <a:endParaRPr lang="en-US" sz="2400" dirty="0" smtClean="0"/>
          </a:p>
          <a:p>
            <a:pPr marL="36512" indent="0" eaLnBrk="1" hangingPunct="1">
              <a:buFont typeface="Wingdings 2" pitchFamily="18" charset="2"/>
              <a:buNone/>
              <a:defRPr/>
            </a:pPr>
            <a:r>
              <a:rPr lang="en-US" sz="2400" dirty="0" smtClean="0"/>
              <a:t>“For purposes of this section, a map, plat, or survey that shows an approximate ordinary high water mark shall state on its face that the mark is shown for reference only.”</a:t>
            </a:r>
            <a:endParaRPr lang="en-US" altLang="en-US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 sz="1200" dirty="0" smtClean="0"/>
          </a:p>
          <a:p>
            <a:pPr lvl="2" algn="ctr" eaLnBrk="1" hangingPunct="1">
              <a:buFont typeface="Wingdings" pitchFamily="2" charset="2"/>
              <a:buNone/>
              <a:defRPr/>
            </a:pPr>
            <a:r>
              <a:rPr lang="en-US" altLang="en-US" i="1" dirty="0" smtClean="0"/>
              <a:t>Effective 8/1/14</a:t>
            </a:r>
          </a:p>
          <a:p>
            <a:pPr lvl="2" eaLnBrk="1" hangingPunct="1">
              <a:buFont typeface="Wingdings" pitchFamily="2" charset="2"/>
              <a:buNone/>
              <a:defRPr/>
            </a:pPr>
            <a:endParaRPr lang="en-US" altLang="en-US" sz="1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30,.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WSLS Spring Seminar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B2300-2E7A-47EE-9392-66BF52E36582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>
                <a:solidFill>
                  <a:srgbClr val="FFFF00"/>
                </a:solidFill>
              </a:rPr>
              <a:t>Changes to the WI Platting Law</a:t>
            </a:r>
            <a:r>
              <a:rPr lang="en-US" altLang="en-US" smtClean="0">
                <a:solidFill>
                  <a:srgbClr val="FFFF00"/>
                </a:solidFill>
              </a:rPr>
              <a:t/>
            </a:r>
            <a:br>
              <a:rPr lang="en-US" altLang="en-US" smtClean="0">
                <a:solidFill>
                  <a:srgbClr val="FFFF00"/>
                </a:solidFill>
              </a:rPr>
            </a:br>
            <a:r>
              <a:rPr lang="en-US" altLang="en-US" sz="3600" smtClean="0">
                <a:solidFill>
                  <a:srgbClr val="FFFF00"/>
                </a:solidFill>
              </a:rPr>
              <a:t>Water</a:t>
            </a:r>
            <a:endParaRPr lang="en-US" altLang="en-US" sz="4400" smtClean="0">
              <a:solidFill>
                <a:srgbClr val="FFFF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7467600" cy="4724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3600" dirty="0" smtClean="0"/>
              <a:t>New law:</a:t>
            </a:r>
          </a:p>
          <a:p>
            <a:pPr marL="36512" indent="0" eaLnBrk="1" hangingPunct="1">
              <a:buFont typeface="Wingdings 2" pitchFamily="18" charset="2"/>
              <a:buNone/>
              <a:defRPr/>
            </a:pPr>
            <a:r>
              <a:rPr lang="en-US" altLang="en-US" sz="2400" dirty="0" smtClean="0"/>
              <a:t>“Public Trust Information”</a:t>
            </a:r>
          </a:p>
          <a:p>
            <a:pPr marL="36512" indent="0" eaLnBrk="1" hangingPunct="1">
              <a:buFont typeface="Wingdings 2" pitchFamily="18" charset="2"/>
              <a:buNone/>
              <a:defRPr/>
            </a:pPr>
            <a:endParaRPr lang="en-US" sz="1200" dirty="0" smtClean="0"/>
          </a:p>
          <a:p>
            <a:pPr marL="36512" indent="0">
              <a:buFont typeface="Wingdings 2" pitchFamily="18" charset="2"/>
              <a:buNone/>
              <a:defRPr/>
            </a:pPr>
            <a:r>
              <a:rPr lang="en-US" sz="2400" dirty="0" smtClean="0"/>
              <a:t>A subdivision plat or a CSM that includes lots/outlots that extend to the waters edge per s. 236.16(4) shall show on its face the following statement: </a:t>
            </a:r>
          </a:p>
          <a:p>
            <a:pPr marL="36512" indent="0">
              <a:buFont typeface="Wingdings 2" pitchFamily="18" charset="2"/>
              <a:buNone/>
              <a:defRPr/>
            </a:pPr>
            <a:endParaRPr lang="en-US" sz="2000" dirty="0" smtClean="0"/>
          </a:p>
          <a:p>
            <a:pPr marL="36512" indent="0">
              <a:buFont typeface="Wingdings 2" pitchFamily="18" charset="2"/>
              <a:buNone/>
              <a:defRPr/>
            </a:pPr>
            <a:r>
              <a:rPr lang="en-US" sz="2400" i="1" dirty="0" smtClean="0"/>
              <a:t>"Any land below the ordinary high water mark of a lake or a navigable stream is subject to the public trust in navigable waters that is established under article IX, section 1, of the state constitution."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 sz="1200" dirty="0" smtClean="0"/>
          </a:p>
          <a:p>
            <a:pPr lvl="2" algn="ctr" eaLnBrk="1" hangingPunct="1">
              <a:buFont typeface="Wingdings" pitchFamily="2" charset="2"/>
              <a:buNone/>
              <a:defRPr/>
            </a:pPr>
            <a:r>
              <a:rPr lang="en-US" altLang="en-US" i="1" dirty="0" smtClean="0"/>
              <a:t>Effective 8/1/14</a:t>
            </a:r>
          </a:p>
          <a:p>
            <a:pPr lvl="2" eaLnBrk="1" hangingPunct="1">
              <a:buFont typeface="Wingdings" pitchFamily="2" charset="2"/>
              <a:buNone/>
              <a:defRPr/>
            </a:pPr>
            <a:endParaRPr lang="en-US" altLang="en-US" sz="1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30,.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WSLS Spring Seminar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BD80A-90C5-4050-8B1C-7CFE8CB7B725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>
                <a:solidFill>
                  <a:srgbClr val="FFFF00"/>
                </a:solidFill>
              </a:rPr>
              <a:t>Changes to the WI Platting Law</a:t>
            </a:r>
            <a:r>
              <a:rPr lang="en-US" altLang="en-US" smtClean="0">
                <a:solidFill>
                  <a:srgbClr val="FFFF00"/>
                </a:solidFill>
              </a:rPr>
              <a:t/>
            </a:r>
            <a:br>
              <a:rPr lang="en-US" altLang="en-US" smtClean="0">
                <a:solidFill>
                  <a:srgbClr val="FFFF00"/>
                </a:solidFill>
              </a:rPr>
            </a:br>
            <a:r>
              <a:rPr lang="en-US" altLang="en-US" sz="3600" smtClean="0">
                <a:solidFill>
                  <a:srgbClr val="FFFF00"/>
                </a:solidFill>
              </a:rPr>
              <a:t>Land Surveyor</a:t>
            </a:r>
            <a:endParaRPr lang="en-US" altLang="en-US" sz="4400" smtClean="0">
              <a:solidFill>
                <a:srgbClr val="FFFF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7467600" cy="4191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4000" smtClean="0"/>
              <a:t>New law: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 smtClean="0"/>
              <a:t>“Professional Land Surveyor”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3000" smtClean="0"/>
              <a:t>   </a:t>
            </a:r>
            <a:r>
              <a:rPr lang="en-US" altLang="en-US" sz="2800" smtClean="0"/>
              <a:t>“Licensed Land Surveyor” and “Registered Land Surveyor” have been replaced throughout Ch. 236.</a:t>
            </a:r>
          </a:p>
          <a:p>
            <a:pPr lvl="2" eaLnBrk="1" hangingPunct="1">
              <a:buFont typeface="Wingdings" pitchFamily="2" charset="2"/>
              <a:buNone/>
            </a:pPr>
            <a:endParaRPr lang="en-US" altLang="en-US" sz="2800" smtClean="0"/>
          </a:p>
          <a:p>
            <a:pPr lvl="2" algn="ctr" eaLnBrk="1" hangingPunct="1">
              <a:buFont typeface="Wingdings" pitchFamily="2" charset="2"/>
              <a:buNone/>
            </a:pPr>
            <a:r>
              <a:rPr lang="en-US" altLang="en-US" i="1" smtClean="0"/>
              <a:t>Effective 8/1/14</a:t>
            </a:r>
          </a:p>
          <a:p>
            <a:pPr lvl="2" eaLnBrk="1" hangingPunct="1">
              <a:buFont typeface="Wingdings" pitchFamily="2" charset="2"/>
              <a:buNone/>
            </a:pPr>
            <a:endParaRPr lang="en-US" altLang="en-US" sz="12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30,.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WSLS Spring Seminar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C2289-BC12-4C72-B0B3-0C0921D3BD6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>
                <a:solidFill>
                  <a:srgbClr val="FFFF00"/>
                </a:solidFill>
              </a:rPr>
              <a:t>Changes to the WI Platting Law</a:t>
            </a:r>
            <a:r>
              <a:rPr lang="en-US" altLang="en-US" smtClean="0">
                <a:solidFill>
                  <a:srgbClr val="FFFF00"/>
                </a:solidFill>
              </a:rPr>
              <a:t/>
            </a:r>
            <a:br>
              <a:rPr lang="en-US" altLang="en-US" smtClean="0">
                <a:solidFill>
                  <a:srgbClr val="FFFF00"/>
                </a:solidFill>
              </a:rPr>
            </a:br>
            <a:r>
              <a:rPr lang="en-US" altLang="en-US" sz="3600" smtClean="0">
                <a:solidFill>
                  <a:srgbClr val="FFFF00"/>
                </a:solidFill>
              </a:rPr>
              <a:t>Water</a:t>
            </a:r>
            <a:endParaRPr lang="en-US" altLang="en-US" sz="4400" smtClean="0">
              <a:solidFill>
                <a:srgbClr val="FFFF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7467600" cy="3505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3600" dirty="0" smtClean="0"/>
              <a:t>Review of existing law: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 sz="1200" dirty="0" smtClean="0"/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en-US" altLang="en-US" sz="2600" dirty="0" smtClean="0"/>
              <a:t>A 60’ public access to the water’s edge, connected to existing public roads, at not more than ½ mile intervals is required; unless</a:t>
            </a:r>
          </a:p>
          <a:p>
            <a:pPr marL="36512" indent="0" eaLnBrk="1" hangingPunct="1">
              <a:buFont typeface="Wingdings 2" pitchFamily="18" charset="2"/>
              <a:buNone/>
              <a:defRPr/>
            </a:pPr>
            <a:endParaRPr lang="en-US" altLang="en-US" sz="2400" dirty="0" smtClean="0"/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en-US" altLang="en-US" sz="2600" dirty="0" smtClean="0"/>
              <a:t>Wider access at greater intervals is agreed upon by DNR and DOA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en-US" altLang="en-US" sz="2200" dirty="0" smtClean="0"/>
          </a:p>
          <a:p>
            <a:pPr lvl="2" eaLnBrk="1" hangingPunct="1">
              <a:buFont typeface="Wingdings" pitchFamily="2" charset="2"/>
              <a:buNone/>
              <a:defRPr/>
            </a:pPr>
            <a:endParaRPr lang="en-US" altLang="en-US" sz="1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30,.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WSLS Spring Seminar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02E8CF-3F79-4FC7-8376-AE96AFD8F90D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>
                <a:solidFill>
                  <a:srgbClr val="FFFF00"/>
                </a:solidFill>
              </a:rPr>
              <a:t>Changes to the WI Platting Law</a:t>
            </a:r>
            <a:r>
              <a:rPr lang="en-US" altLang="en-US" smtClean="0">
                <a:solidFill>
                  <a:srgbClr val="FFFF00"/>
                </a:solidFill>
              </a:rPr>
              <a:t/>
            </a:r>
            <a:br>
              <a:rPr lang="en-US" altLang="en-US" smtClean="0">
                <a:solidFill>
                  <a:srgbClr val="FFFF00"/>
                </a:solidFill>
              </a:rPr>
            </a:br>
            <a:r>
              <a:rPr lang="en-US" altLang="en-US" sz="3600" smtClean="0">
                <a:solidFill>
                  <a:srgbClr val="FFFF00"/>
                </a:solidFill>
              </a:rPr>
              <a:t>Certified Survey Maps</a:t>
            </a:r>
            <a:endParaRPr lang="en-US" altLang="en-US" sz="4400" smtClean="0">
              <a:solidFill>
                <a:srgbClr val="FFFF00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74676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4000" dirty="0" smtClean="0"/>
              <a:t>Old law: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 sz="1200" dirty="0" smtClean="0"/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altLang="en-US" sz="2400" dirty="0" smtClean="0"/>
              <a:t>CSMs contain up to 4 parcels of land consisting of lots and outlots</a:t>
            </a:r>
          </a:p>
          <a:p>
            <a:pPr marL="36512" indent="0" eaLnBrk="1" hangingPunct="1">
              <a:buFont typeface="Wingdings 2" pitchFamily="18" charset="2"/>
              <a:buNone/>
              <a:defRPr/>
            </a:pPr>
            <a:endParaRPr lang="en-US" altLang="en-US" sz="1100" dirty="0" smtClean="0"/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altLang="en-US" sz="2400" dirty="0" smtClean="0"/>
              <a:t>All corners of the CSM shall be monumented</a:t>
            </a:r>
          </a:p>
          <a:p>
            <a:pPr marL="36512" indent="0" eaLnBrk="1" hangingPunct="1">
              <a:buFont typeface="Wingdings 2" pitchFamily="18" charset="2"/>
              <a:buNone/>
              <a:defRPr/>
            </a:pPr>
            <a:endParaRPr lang="en-US" altLang="en-US" sz="1400" dirty="0" smtClean="0"/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altLang="en-US" sz="2400" dirty="0" smtClean="0"/>
              <a:t>A CSM may be used to dedicate streets and other public areas when Owners’ and Mortgagees’ Certificates are included and the CSM is approved by the local unit of government</a:t>
            </a:r>
          </a:p>
          <a:p>
            <a:pPr lvl="2" eaLnBrk="1" hangingPunct="1">
              <a:buFont typeface="Wingdings" pitchFamily="2" charset="2"/>
              <a:buNone/>
              <a:defRPr/>
            </a:pPr>
            <a:endParaRPr lang="en-US" altLang="en-US" sz="2800" dirty="0" smtClean="0"/>
          </a:p>
          <a:p>
            <a:pPr lvl="2" eaLnBrk="1" hangingPunct="1">
              <a:buFont typeface="Wingdings" pitchFamily="2" charset="2"/>
              <a:buNone/>
              <a:defRPr/>
            </a:pPr>
            <a:endParaRPr lang="en-US" altLang="en-US" sz="1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30,.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WSLS Spring Seminar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C93F7-E11C-464C-8319-9B1FEFCD81FB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>
                <a:solidFill>
                  <a:srgbClr val="FFFF00"/>
                </a:solidFill>
              </a:rPr>
              <a:t>Changes to the WI Platting Law</a:t>
            </a:r>
            <a:r>
              <a:rPr lang="en-US" altLang="en-US" smtClean="0">
                <a:solidFill>
                  <a:srgbClr val="FFFF00"/>
                </a:solidFill>
              </a:rPr>
              <a:t/>
            </a:r>
            <a:br>
              <a:rPr lang="en-US" altLang="en-US" smtClean="0">
                <a:solidFill>
                  <a:srgbClr val="FFFF00"/>
                </a:solidFill>
              </a:rPr>
            </a:br>
            <a:r>
              <a:rPr lang="en-US" altLang="en-US" sz="3600" smtClean="0">
                <a:solidFill>
                  <a:srgbClr val="FFFF00"/>
                </a:solidFill>
              </a:rPr>
              <a:t>Certified Survey Maps</a:t>
            </a:r>
            <a:endParaRPr lang="en-US" altLang="en-US" sz="4400" smtClean="0">
              <a:solidFill>
                <a:srgbClr val="FFFF00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74676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4000" dirty="0" smtClean="0"/>
              <a:t>Old law: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 sz="1200" dirty="0" smtClean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altLang="en-US" sz="2600" dirty="0" smtClean="0"/>
              <a:t>Description of land in the Surveyor’s Certificate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altLang="en-US" sz="2200" dirty="0" smtClean="0"/>
              <a:t>By metes and bounds, commencing from an original government corner……; or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altLang="en-US" sz="2200" dirty="0" smtClean="0"/>
              <a:t>If land is located in a record subdivision or a recorded addition thereto, the land shall be described by the lot number, block and subdivision name previously tied to a corner of the PLSS</a:t>
            </a:r>
          </a:p>
          <a:p>
            <a:pPr marL="36512" indent="0" eaLnBrk="1" hangingPunct="1">
              <a:buFont typeface="Wingdings 2" pitchFamily="18" charset="2"/>
              <a:buNone/>
              <a:defRPr/>
            </a:pPr>
            <a:r>
              <a:rPr lang="en-US" altLang="en-US" sz="2600" dirty="0" smtClean="0"/>
              <a:t>No vacation process</a:t>
            </a:r>
          </a:p>
          <a:p>
            <a:pPr marL="36512" indent="0" eaLnBrk="1" hangingPunct="1">
              <a:buFont typeface="Wingdings 2" pitchFamily="18" charset="2"/>
              <a:buNone/>
              <a:defRPr/>
            </a:pPr>
            <a:endParaRPr lang="en-US" altLang="en-US" dirty="0" smtClean="0"/>
          </a:p>
          <a:p>
            <a:pPr lvl="2" eaLnBrk="1" hangingPunct="1">
              <a:buFont typeface="Wingdings" pitchFamily="2" charset="2"/>
              <a:buNone/>
              <a:defRPr/>
            </a:pPr>
            <a:endParaRPr lang="en-US" altLang="en-US" sz="2800" dirty="0" smtClean="0"/>
          </a:p>
          <a:p>
            <a:pPr lvl="2" eaLnBrk="1" hangingPunct="1">
              <a:buFont typeface="Wingdings" pitchFamily="2" charset="2"/>
              <a:buNone/>
              <a:defRPr/>
            </a:pPr>
            <a:endParaRPr lang="en-US" altLang="en-US" sz="1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30,.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WSLS Spring Seminar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E5E07-5088-4A0F-9868-AE40561AC051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>
                <a:solidFill>
                  <a:srgbClr val="FFFF00"/>
                </a:solidFill>
              </a:rPr>
              <a:t>Changes to the WI Platting Law</a:t>
            </a:r>
            <a:r>
              <a:rPr lang="en-US" altLang="en-US" smtClean="0">
                <a:solidFill>
                  <a:srgbClr val="FFFF00"/>
                </a:solidFill>
              </a:rPr>
              <a:t/>
            </a:r>
            <a:br>
              <a:rPr lang="en-US" altLang="en-US" smtClean="0">
                <a:solidFill>
                  <a:srgbClr val="FFFF00"/>
                </a:solidFill>
              </a:rPr>
            </a:br>
            <a:r>
              <a:rPr lang="en-US" altLang="en-US" sz="3600" smtClean="0">
                <a:solidFill>
                  <a:srgbClr val="FFFF00"/>
                </a:solidFill>
              </a:rPr>
              <a:t>Certified Survey Maps</a:t>
            </a:r>
            <a:endParaRPr lang="en-US" altLang="en-US" sz="4400" smtClean="0">
              <a:solidFill>
                <a:srgbClr val="FFFF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74676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3600" dirty="0" smtClean="0"/>
              <a:t>New law: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altLang="en-US" sz="2400" dirty="0" smtClean="0"/>
              <a:t>Monuments that fall within a street, the monument shall be placed at the side line/right of way</a:t>
            </a:r>
          </a:p>
          <a:p>
            <a:pPr marL="36512" indent="0" eaLnBrk="1" hangingPunct="1">
              <a:buFont typeface="Wingdings 2" pitchFamily="18" charset="2"/>
              <a:buNone/>
              <a:defRPr/>
            </a:pPr>
            <a:endParaRPr lang="en-US" altLang="en-US" sz="900" dirty="0" smtClean="0"/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altLang="en-US" sz="2400" dirty="0" smtClean="0"/>
              <a:t>CSMs may be used to dedicate streets, public areas, </a:t>
            </a:r>
            <a:r>
              <a:rPr lang="en-US" altLang="en-US" sz="2400" u="sng" dirty="0" smtClean="0"/>
              <a:t>and may grant easements to the public or any person, society, or corporation</a:t>
            </a:r>
            <a:r>
              <a:rPr lang="en-US" altLang="en-US" sz="2400" dirty="0" smtClean="0"/>
              <a:t> when Owners’ and Mortgagees’ Certificates are included and the CSM is approved by the local unit of  government</a:t>
            </a:r>
          </a:p>
          <a:p>
            <a:pPr marL="36512" indent="0" eaLnBrk="1" hangingPunct="1">
              <a:buFont typeface="Wingdings 2" pitchFamily="18" charset="2"/>
              <a:buNone/>
              <a:defRPr/>
            </a:pPr>
            <a:endParaRPr lang="en-US" altLang="en-US" sz="900" dirty="0" smtClean="0"/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altLang="en-US" sz="2400" dirty="0" smtClean="0"/>
              <a:t>Recording time limits are 12 months from last approval; 36 months from the first approval</a:t>
            </a:r>
          </a:p>
          <a:p>
            <a:pPr lvl="2" algn="ctr" eaLnBrk="1" hangingPunct="1">
              <a:buFont typeface="Wingdings" pitchFamily="2" charset="2"/>
              <a:buNone/>
              <a:defRPr/>
            </a:pPr>
            <a:endParaRPr lang="en-US" altLang="en-US" sz="800" i="1" dirty="0" smtClean="0"/>
          </a:p>
          <a:p>
            <a:pPr lvl="2" algn="ctr" eaLnBrk="1" hangingPunct="1">
              <a:buFont typeface="Wingdings" pitchFamily="2" charset="2"/>
              <a:buNone/>
              <a:defRPr/>
            </a:pPr>
            <a:r>
              <a:rPr lang="en-US" altLang="en-US" i="1" dirty="0" smtClean="0"/>
              <a:t>Effective 8/1/14</a:t>
            </a:r>
          </a:p>
          <a:p>
            <a:pPr lvl="2" eaLnBrk="1" hangingPunct="1">
              <a:buFont typeface="Wingdings" pitchFamily="2" charset="2"/>
              <a:buNone/>
              <a:defRPr/>
            </a:pPr>
            <a:endParaRPr lang="en-US" altLang="en-US" sz="1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30,.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WSLS Spring Seminar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456D72-8801-482B-9E9A-18929B13437E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>
                <a:solidFill>
                  <a:srgbClr val="FFFF00"/>
                </a:solidFill>
              </a:rPr>
              <a:t>Changes to the WI Platting Law</a:t>
            </a:r>
            <a:r>
              <a:rPr lang="en-US" altLang="en-US" smtClean="0">
                <a:solidFill>
                  <a:srgbClr val="FFFF00"/>
                </a:solidFill>
              </a:rPr>
              <a:t/>
            </a:r>
            <a:br>
              <a:rPr lang="en-US" altLang="en-US" smtClean="0">
                <a:solidFill>
                  <a:srgbClr val="FFFF00"/>
                </a:solidFill>
              </a:rPr>
            </a:br>
            <a:r>
              <a:rPr lang="en-US" altLang="en-US" sz="3600" smtClean="0">
                <a:solidFill>
                  <a:srgbClr val="FFFF00"/>
                </a:solidFill>
              </a:rPr>
              <a:t>Certified Survey Maps</a:t>
            </a:r>
            <a:endParaRPr lang="en-US" altLang="en-US" sz="4400" smtClean="0">
              <a:solidFill>
                <a:srgbClr val="FFFF00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7467600" cy="4419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3600" smtClean="0"/>
              <a:t>New law: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1200" smtClean="0"/>
          </a:p>
          <a:p>
            <a:pPr eaLnBrk="1" hangingPunct="1">
              <a:buFont typeface="Wingdings 2" pitchFamily="18" charset="2"/>
              <a:buNone/>
            </a:pPr>
            <a:r>
              <a:rPr lang="en-US" altLang="en-US" sz="2600" smtClean="0"/>
              <a:t>Description of land in the Surveyor’s Certificate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en-US" altLang="en-US" sz="2200" smtClean="0"/>
              <a:t>By metes and bounds, commencing from an original government corner…..; or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en-US" altLang="en-US" sz="2200" smtClean="0"/>
              <a:t>If land is located in a record subdivision or a recorded addition thereto, </a:t>
            </a:r>
            <a:r>
              <a:rPr lang="en-US" altLang="en-US" sz="2200" u="sng" smtClean="0"/>
              <a:t>or recorded certified survey map that has been previously tied to the monumented line </a:t>
            </a:r>
            <a:r>
              <a:rPr lang="en-US" altLang="en-US" sz="2200" smtClean="0"/>
              <a:t>of a ¼ section, GL, PC …and shall be described by lot, block, subdivision name or CSM number</a:t>
            </a:r>
          </a:p>
          <a:p>
            <a:pPr lvl="2" algn="ctr" eaLnBrk="1" hangingPunct="1">
              <a:buFont typeface="Wingdings" pitchFamily="2" charset="2"/>
              <a:buNone/>
            </a:pPr>
            <a:r>
              <a:rPr lang="en-US" altLang="en-US" i="1" smtClean="0"/>
              <a:t>Effective 8/1/14</a:t>
            </a:r>
          </a:p>
          <a:p>
            <a:pPr lvl="2" eaLnBrk="1" hangingPunct="1">
              <a:buFont typeface="Wingdings" pitchFamily="2" charset="2"/>
              <a:buNone/>
            </a:pPr>
            <a:endParaRPr lang="en-US" altLang="en-US" sz="12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30,.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WSLS Spring Seminar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10BC2-0E74-454C-B167-F13009784CD3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>
                <a:solidFill>
                  <a:srgbClr val="FFFF00"/>
                </a:solidFill>
              </a:rPr>
              <a:t>Changes to the WI Platting Law</a:t>
            </a:r>
            <a:r>
              <a:rPr lang="en-US" altLang="en-US" smtClean="0">
                <a:solidFill>
                  <a:srgbClr val="FFFF00"/>
                </a:solidFill>
              </a:rPr>
              <a:t/>
            </a:r>
            <a:br>
              <a:rPr lang="en-US" altLang="en-US" smtClean="0">
                <a:solidFill>
                  <a:srgbClr val="FFFF00"/>
                </a:solidFill>
              </a:rPr>
            </a:br>
            <a:r>
              <a:rPr lang="en-US" altLang="en-US" sz="3600" smtClean="0">
                <a:solidFill>
                  <a:srgbClr val="FFFF00"/>
                </a:solidFill>
              </a:rPr>
              <a:t>Certified Survey Maps</a:t>
            </a:r>
            <a:endParaRPr lang="en-US" altLang="en-US" sz="4400" smtClean="0">
              <a:solidFill>
                <a:srgbClr val="FFFF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7467600" cy="4267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3600" dirty="0" smtClean="0"/>
              <a:t>New law:</a:t>
            </a:r>
          </a:p>
          <a:p>
            <a:pPr marL="36512" indent="0" eaLnBrk="1" hangingPunct="1">
              <a:buFont typeface="Wingdings 2" pitchFamily="18" charset="2"/>
              <a:buNone/>
              <a:defRPr/>
            </a:pPr>
            <a:r>
              <a:rPr lang="en-US" altLang="en-US" sz="2800" dirty="0" smtClean="0"/>
              <a:t>Circuit court vacation</a:t>
            </a:r>
          </a:p>
          <a:p>
            <a:pPr marL="36512" indent="0" eaLnBrk="1" hangingPunct="1">
              <a:buFont typeface="Wingdings 2" pitchFamily="18" charset="2"/>
              <a:buNone/>
              <a:defRPr/>
            </a:pPr>
            <a:endParaRPr lang="en-US" altLang="en-US" sz="1200" dirty="0"/>
          </a:p>
          <a:p>
            <a:pPr marL="36512" indent="0" eaLnBrk="1" hangingPunct="1">
              <a:buFont typeface="Wingdings 2" pitchFamily="18" charset="2"/>
              <a:buNone/>
              <a:defRPr/>
            </a:pPr>
            <a:r>
              <a:rPr lang="en-US" altLang="en-US" sz="2400" dirty="0" smtClean="0"/>
              <a:t>A CSM, or part of a CSM, may be vacated by the circuit court.  The application may be made by: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altLang="en-US" sz="2400" dirty="0" smtClean="0"/>
              <a:t>The owner of any lot or outlot in the land that is the subject of the CSM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altLang="en-US" sz="2400" dirty="0" smtClean="0"/>
              <a:t>The county board if the county has acquired an interest by tax deed</a:t>
            </a:r>
          </a:p>
          <a:p>
            <a:pPr lvl="2" algn="ctr" eaLnBrk="1" hangingPunct="1">
              <a:buFont typeface="Wingdings" pitchFamily="2" charset="2"/>
              <a:buNone/>
              <a:defRPr/>
            </a:pPr>
            <a:endParaRPr lang="en-US" altLang="en-US" i="1" dirty="0" smtClean="0"/>
          </a:p>
          <a:p>
            <a:pPr lvl="2" algn="ctr" eaLnBrk="1" hangingPunct="1">
              <a:buFont typeface="Wingdings" pitchFamily="2" charset="2"/>
              <a:buNone/>
              <a:defRPr/>
            </a:pPr>
            <a:r>
              <a:rPr lang="en-US" altLang="en-US" i="1" dirty="0" smtClean="0"/>
              <a:t>Effective 8/1/14</a:t>
            </a:r>
          </a:p>
          <a:p>
            <a:pPr lvl="2" eaLnBrk="1" hangingPunct="1">
              <a:buFont typeface="Wingdings" pitchFamily="2" charset="2"/>
              <a:buNone/>
              <a:defRPr/>
            </a:pPr>
            <a:endParaRPr lang="en-US" altLang="en-US" sz="1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30,.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WSLS Spring Seminar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7E0EF-4C17-448B-A66E-D30FD8D80B03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>
                <a:solidFill>
                  <a:srgbClr val="FFFF00"/>
                </a:solidFill>
              </a:rPr>
              <a:t>Changes to the WI Platting Law</a:t>
            </a:r>
            <a:r>
              <a:rPr lang="en-US" altLang="en-US" smtClean="0">
                <a:solidFill>
                  <a:srgbClr val="FFFF00"/>
                </a:solidFill>
              </a:rPr>
              <a:t/>
            </a:r>
            <a:br>
              <a:rPr lang="en-US" altLang="en-US" smtClean="0">
                <a:solidFill>
                  <a:srgbClr val="FFFF00"/>
                </a:solidFill>
              </a:rPr>
            </a:br>
            <a:r>
              <a:rPr lang="en-US" altLang="en-US" sz="3600" smtClean="0">
                <a:solidFill>
                  <a:srgbClr val="FFFF00"/>
                </a:solidFill>
              </a:rPr>
              <a:t>Certified Survey Maps</a:t>
            </a:r>
            <a:endParaRPr lang="en-US" altLang="en-US" sz="4400" smtClean="0">
              <a:solidFill>
                <a:srgbClr val="FFFF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7467600" cy="4267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3600" dirty="0" smtClean="0"/>
              <a:t>New law:</a:t>
            </a:r>
          </a:p>
          <a:p>
            <a:pPr marL="36512" indent="0" eaLnBrk="1" hangingPunct="1">
              <a:buFont typeface="Wingdings 2" pitchFamily="18" charset="2"/>
              <a:buNone/>
              <a:defRPr/>
            </a:pPr>
            <a:r>
              <a:rPr lang="en-US" altLang="en-US" sz="2800" dirty="0" smtClean="0"/>
              <a:t>Expanded use of CSMs</a:t>
            </a:r>
          </a:p>
          <a:p>
            <a:pPr marL="36512" indent="0" eaLnBrk="1" hangingPunct="1">
              <a:buFont typeface="Wingdings 2" pitchFamily="18" charset="2"/>
              <a:buNone/>
              <a:defRPr/>
            </a:pPr>
            <a:endParaRPr lang="en-US" altLang="en-US" sz="1200" dirty="0"/>
          </a:p>
          <a:p>
            <a:pPr marL="36512" indent="0" eaLnBrk="1" hangingPunct="1">
              <a:buFont typeface="Wingdings 2" pitchFamily="18" charset="2"/>
              <a:buNone/>
              <a:defRPr/>
            </a:pPr>
            <a:r>
              <a:rPr lang="en-US" altLang="en-US" sz="2400" dirty="0" smtClean="0"/>
              <a:t>A local unit of government may allow more than 4 parcels on a CSM when: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altLang="en-US" sz="2400" dirty="0" smtClean="0"/>
              <a:t>They have an established planning agency;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altLang="en-US" sz="2400" dirty="0" smtClean="0"/>
              <a:t>A ordinance is enacted or resolution is passed;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altLang="en-US" sz="2400" dirty="0" smtClean="0"/>
              <a:t>A maximum number of parcels is specified; and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altLang="en-US" sz="2400" dirty="0" smtClean="0"/>
              <a:t>Land is zoned commercial, industrial or mixed use</a:t>
            </a:r>
          </a:p>
          <a:p>
            <a:pPr lvl="2" algn="ctr" eaLnBrk="1" hangingPunct="1">
              <a:buFont typeface="Wingdings" pitchFamily="2" charset="2"/>
              <a:buNone/>
              <a:defRPr/>
            </a:pPr>
            <a:endParaRPr lang="en-US" altLang="en-US" sz="1400" i="1" dirty="0" smtClean="0"/>
          </a:p>
          <a:p>
            <a:pPr lvl="2" algn="ctr" eaLnBrk="1" hangingPunct="1">
              <a:buFont typeface="Wingdings" pitchFamily="2" charset="2"/>
              <a:buNone/>
              <a:defRPr/>
            </a:pPr>
            <a:r>
              <a:rPr lang="en-US" altLang="en-US" i="1" dirty="0" smtClean="0"/>
              <a:t>Effective 4/18/14</a:t>
            </a:r>
          </a:p>
          <a:p>
            <a:pPr lvl="2" eaLnBrk="1" hangingPunct="1">
              <a:buFont typeface="Wingdings" pitchFamily="2" charset="2"/>
              <a:buNone/>
              <a:defRPr/>
            </a:pPr>
            <a:endParaRPr lang="en-US" altLang="en-US" sz="1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30,.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WSLS Spring Seminar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44BA3-3C9A-47AC-AD09-DD91526A4FF5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>
                <a:solidFill>
                  <a:srgbClr val="FFFF00"/>
                </a:solidFill>
              </a:rPr>
              <a:t>Changes to the WI Platting Law</a:t>
            </a:r>
            <a:r>
              <a:rPr lang="en-US" altLang="en-US" smtClean="0">
                <a:solidFill>
                  <a:srgbClr val="FFFF00"/>
                </a:solidFill>
              </a:rPr>
              <a:t/>
            </a:r>
            <a:br>
              <a:rPr lang="en-US" altLang="en-US" smtClean="0">
                <a:solidFill>
                  <a:srgbClr val="FFFF00"/>
                </a:solidFill>
              </a:rPr>
            </a:br>
            <a:r>
              <a:rPr lang="en-US" altLang="en-US" sz="3600" smtClean="0">
                <a:solidFill>
                  <a:srgbClr val="FFFF00"/>
                </a:solidFill>
              </a:rPr>
              <a:t>Certified Survey Maps</a:t>
            </a:r>
            <a:endParaRPr lang="en-US" altLang="en-US" sz="4400" smtClean="0">
              <a:solidFill>
                <a:srgbClr val="FFFF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7467600" cy="4267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3600" dirty="0" smtClean="0"/>
              <a:t>New law:</a:t>
            </a:r>
          </a:p>
          <a:p>
            <a:pPr marL="36512" indent="0" eaLnBrk="1" hangingPunct="1">
              <a:buFont typeface="Wingdings 2" pitchFamily="18" charset="2"/>
              <a:buNone/>
              <a:defRPr/>
            </a:pPr>
            <a:r>
              <a:rPr lang="en-US" altLang="en-US" sz="2800" dirty="0" smtClean="0"/>
              <a:t>Expanded use of CSMs</a:t>
            </a:r>
          </a:p>
          <a:p>
            <a:pPr marL="36512" indent="0" eaLnBrk="1" hangingPunct="1">
              <a:buFont typeface="Wingdings 2" pitchFamily="18" charset="2"/>
              <a:buNone/>
              <a:defRPr/>
            </a:pPr>
            <a:endParaRPr lang="en-US" altLang="en-US" sz="1200" dirty="0"/>
          </a:p>
          <a:p>
            <a:pPr marL="36512" indent="0" eaLnBrk="1" hangingPunct="1">
              <a:buFont typeface="Wingdings 2" pitchFamily="18" charset="2"/>
              <a:buNone/>
              <a:defRPr/>
            </a:pPr>
            <a:r>
              <a:rPr lang="en-US" altLang="en-US" sz="2400" dirty="0" smtClean="0"/>
              <a:t>Requirements for passing an ordinance/resolution: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altLang="en-US" sz="2400" dirty="0" smtClean="0"/>
              <a:t>Receive recommendation from planning agency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altLang="en-US" sz="2400" dirty="0" smtClean="0"/>
              <a:t>Hold a public hearing noticed by publishing a class two notice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altLang="en-US" sz="2400" dirty="0" smtClean="0"/>
              <a:t>Enacted ordinance/resolution shall be published in a form suitable for public distribution</a:t>
            </a:r>
          </a:p>
          <a:p>
            <a:pPr lvl="2" algn="ctr" eaLnBrk="1" hangingPunct="1">
              <a:buFont typeface="Wingdings" pitchFamily="2" charset="2"/>
              <a:buNone/>
              <a:defRPr/>
            </a:pPr>
            <a:endParaRPr lang="en-US" altLang="en-US" sz="1400" i="1" dirty="0" smtClean="0"/>
          </a:p>
          <a:p>
            <a:pPr lvl="2" algn="ctr" eaLnBrk="1" hangingPunct="1">
              <a:buFont typeface="Wingdings" pitchFamily="2" charset="2"/>
              <a:buNone/>
              <a:defRPr/>
            </a:pPr>
            <a:r>
              <a:rPr lang="en-US" altLang="en-US" i="1" dirty="0" smtClean="0"/>
              <a:t>Effective 4/18/14</a:t>
            </a:r>
          </a:p>
          <a:p>
            <a:pPr lvl="2" eaLnBrk="1" hangingPunct="1">
              <a:buFont typeface="Wingdings" pitchFamily="2" charset="2"/>
              <a:buNone/>
              <a:defRPr/>
            </a:pPr>
            <a:endParaRPr lang="en-US" altLang="en-US" sz="1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30,.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WSLS Spring Seminar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51A3D0-13BE-4433-B3BF-FD0F4A7B18B6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>
                <a:solidFill>
                  <a:srgbClr val="FFFF00"/>
                </a:solidFill>
              </a:rPr>
              <a:t>Changes to the WI Platting Law</a:t>
            </a:r>
            <a:r>
              <a:rPr lang="en-US" altLang="en-US" smtClean="0">
                <a:solidFill>
                  <a:srgbClr val="FFFF00"/>
                </a:solidFill>
              </a:rPr>
              <a:t/>
            </a:r>
            <a:br>
              <a:rPr lang="en-US" altLang="en-US" smtClean="0">
                <a:solidFill>
                  <a:srgbClr val="FFFF00"/>
                </a:solidFill>
              </a:rPr>
            </a:br>
            <a:r>
              <a:rPr lang="en-US" altLang="en-US" sz="3600" smtClean="0">
                <a:solidFill>
                  <a:srgbClr val="FFFF00"/>
                </a:solidFill>
              </a:rPr>
              <a:t>Certified Survey Maps</a:t>
            </a:r>
            <a:endParaRPr lang="en-US" altLang="en-US" sz="4400" smtClean="0">
              <a:solidFill>
                <a:srgbClr val="FFFF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7467600" cy="4267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3600" dirty="0" smtClean="0"/>
              <a:t>New law:</a:t>
            </a:r>
          </a:p>
          <a:p>
            <a:pPr marL="36512" indent="0" eaLnBrk="1" hangingPunct="1">
              <a:buFont typeface="Wingdings 2" pitchFamily="18" charset="2"/>
              <a:buNone/>
              <a:defRPr/>
            </a:pPr>
            <a:r>
              <a:rPr lang="en-US" altLang="en-US" sz="2800" dirty="0" smtClean="0"/>
              <a:t>Expanded use of CSMs</a:t>
            </a:r>
          </a:p>
          <a:p>
            <a:pPr marL="36512" indent="0" eaLnBrk="1" hangingPunct="1">
              <a:buFont typeface="Wingdings 2" pitchFamily="18" charset="2"/>
              <a:buNone/>
              <a:defRPr/>
            </a:pPr>
            <a:endParaRPr lang="en-US" altLang="en-US" sz="1200" dirty="0"/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en-US" altLang="en-US" sz="2400" dirty="0" smtClean="0"/>
              <a:t>Such enacted ordinance/resolution by a city or village may be applied to the extraterritorial plat approval jurisdiction area</a:t>
            </a:r>
          </a:p>
          <a:p>
            <a:pPr marL="36512" indent="0" eaLnBrk="1" hangingPunct="1">
              <a:buFont typeface="Wingdings 2" pitchFamily="18" charset="2"/>
              <a:buNone/>
              <a:defRPr/>
            </a:pPr>
            <a:endParaRPr lang="en-US" altLang="en-US" sz="800" dirty="0" smtClean="0"/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en-US" altLang="en-US" sz="2400" dirty="0" smtClean="0"/>
              <a:t>When local units of government have conflicting requirements for these CSMs, the most restrictive requirements apply</a:t>
            </a:r>
          </a:p>
          <a:p>
            <a:pPr lvl="2" algn="ctr" eaLnBrk="1" hangingPunct="1">
              <a:buFont typeface="Wingdings" pitchFamily="2" charset="2"/>
              <a:buNone/>
              <a:defRPr/>
            </a:pPr>
            <a:endParaRPr lang="en-US" altLang="en-US" sz="1200" i="1" dirty="0" smtClean="0"/>
          </a:p>
          <a:p>
            <a:pPr lvl="2" algn="ctr" eaLnBrk="1" hangingPunct="1">
              <a:buFont typeface="Wingdings" pitchFamily="2" charset="2"/>
              <a:buNone/>
              <a:defRPr/>
            </a:pPr>
            <a:r>
              <a:rPr lang="en-US" altLang="en-US" i="1" dirty="0" smtClean="0"/>
              <a:t>Effective 4/18/14</a:t>
            </a:r>
          </a:p>
          <a:p>
            <a:pPr lvl="2" eaLnBrk="1" hangingPunct="1">
              <a:buFont typeface="Wingdings" pitchFamily="2" charset="2"/>
              <a:buNone/>
              <a:defRPr/>
            </a:pPr>
            <a:endParaRPr lang="en-US" altLang="en-US" sz="1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30,.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WSLS Spring Seminar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2156F4-37B4-49BA-B160-703DC24C9DB7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>
                <a:solidFill>
                  <a:srgbClr val="FFFF00"/>
                </a:solidFill>
              </a:rPr>
              <a:t>Changes to the WI Platting Law</a:t>
            </a:r>
            <a:r>
              <a:rPr lang="en-US" altLang="en-US" smtClean="0">
                <a:solidFill>
                  <a:srgbClr val="FFFF00"/>
                </a:solidFill>
              </a:rPr>
              <a:t/>
            </a:r>
            <a:br>
              <a:rPr lang="en-US" altLang="en-US" smtClean="0">
                <a:solidFill>
                  <a:srgbClr val="FFFF00"/>
                </a:solidFill>
              </a:rPr>
            </a:br>
            <a:r>
              <a:rPr lang="en-US" altLang="en-US" sz="3600" smtClean="0">
                <a:solidFill>
                  <a:srgbClr val="FFFF00"/>
                </a:solidFill>
              </a:rPr>
              <a:t>Certified Survey Maps</a:t>
            </a:r>
            <a:endParaRPr lang="en-US" altLang="en-US" sz="4400" smtClean="0">
              <a:solidFill>
                <a:srgbClr val="FFFF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7467600" cy="4419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3600" dirty="0" smtClean="0"/>
              <a:t>New law:</a:t>
            </a:r>
          </a:p>
          <a:p>
            <a:pPr marL="36512" indent="0" eaLnBrk="1" hangingPunct="1">
              <a:buFont typeface="Wingdings 2" pitchFamily="18" charset="2"/>
              <a:buNone/>
              <a:defRPr/>
            </a:pPr>
            <a:r>
              <a:rPr lang="en-US" altLang="en-US" sz="2800" dirty="0" smtClean="0"/>
              <a:t>Review of Expanded CSMs</a:t>
            </a:r>
          </a:p>
          <a:p>
            <a:pPr marL="36512" indent="0" eaLnBrk="1" hangingPunct="1">
              <a:buFont typeface="Wingdings 2" pitchFamily="18" charset="2"/>
              <a:buNone/>
              <a:defRPr/>
            </a:pPr>
            <a:endParaRPr lang="en-US" altLang="en-US" sz="1200" dirty="0"/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en-US" altLang="en-US" sz="2400" dirty="0" smtClean="0"/>
              <a:t>Expanded CSMs that reconfigure lots/outlots within a record plat, assessors plat or CSM, where no additional parcels are created – are NOT reviewed by DOA</a:t>
            </a:r>
          </a:p>
          <a:p>
            <a:pPr marL="36512" indent="0" eaLnBrk="1" hangingPunct="1">
              <a:buFont typeface="Wingdings 2" pitchFamily="18" charset="2"/>
              <a:buNone/>
              <a:defRPr/>
            </a:pPr>
            <a:endParaRPr lang="en-US" altLang="en-US" sz="800" dirty="0" smtClean="0"/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en-US" altLang="en-US" sz="2400" dirty="0" smtClean="0"/>
              <a:t>Expanded CSMs that create additional lots, in or out of a plat or map, ARE submitted to DOA for review (20 day review period; $100 per map)</a:t>
            </a: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endParaRPr lang="en-US" altLang="en-US" sz="900" i="1" dirty="0" smtClean="0"/>
          </a:p>
          <a:p>
            <a:pPr lvl="2" algn="ctr" eaLnBrk="1" hangingPunct="1">
              <a:buFont typeface="Wingdings" pitchFamily="2" charset="2"/>
              <a:buNone/>
              <a:defRPr/>
            </a:pPr>
            <a:r>
              <a:rPr lang="en-US" altLang="en-US" i="1" dirty="0" smtClean="0"/>
              <a:t>Effective 4/18/14</a:t>
            </a:r>
          </a:p>
          <a:p>
            <a:pPr lvl="2" eaLnBrk="1" hangingPunct="1">
              <a:buFont typeface="Wingdings" pitchFamily="2" charset="2"/>
              <a:buNone/>
              <a:defRPr/>
            </a:pPr>
            <a:endParaRPr lang="en-US" altLang="en-US" sz="1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30,.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WSLS Spring Seminar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85E68-BF71-4F0B-8949-0A2BFC5EA848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>
                <a:solidFill>
                  <a:srgbClr val="FFFF00"/>
                </a:solidFill>
              </a:rPr>
              <a:t>Changes to the WI Platting Law</a:t>
            </a:r>
            <a:r>
              <a:rPr lang="en-US" altLang="en-US" smtClean="0">
                <a:solidFill>
                  <a:srgbClr val="FFFF00"/>
                </a:solidFill>
              </a:rPr>
              <a:t/>
            </a:r>
            <a:br>
              <a:rPr lang="en-US" altLang="en-US" smtClean="0">
                <a:solidFill>
                  <a:srgbClr val="FFFF00"/>
                </a:solidFill>
              </a:rPr>
            </a:br>
            <a:r>
              <a:rPr lang="en-US" altLang="en-US" sz="3600" smtClean="0">
                <a:solidFill>
                  <a:srgbClr val="FFFF00"/>
                </a:solidFill>
              </a:rPr>
              <a:t>Plat Submittals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153400" cy="4191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4000" smtClean="0"/>
              <a:t>Old law: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en-US" sz="2800" smtClean="0"/>
              <a:t>Two submittal processes outlined in the statute</a:t>
            </a:r>
          </a:p>
          <a:p>
            <a:pPr lvl="1" eaLnBrk="1" hangingPunct="1">
              <a:buFont typeface="Wingdings" pitchFamily="2" charset="2"/>
              <a:buChar char="q"/>
            </a:pPr>
            <a:endParaRPr lang="en-US" altLang="en-US" sz="2800" smtClean="0"/>
          </a:p>
          <a:p>
            <a:pPr lvl="1" eaLnBrk="1" hangingPunct="1">
              <a:buFont typeface="Wingdings" pitchFamily="2" charset="2"/>
              <a:buChar char="q"/>
            </a:pPr>
            <a:r>
              <a:rPr lang="en-US" altLang="en-US" sz="2800" smtClean="0"/>
              <a:t>Clerks submittal process</a:t>
            </a:r>
          </a:p>
          <a:p>
            <a:pPr lvl="2" eaLnBrk="1" hangingPunct="1">
              <a:buFont typeface="Wingdings" pitchFamily="2" charset="2"/>
              <a:buChar char="q"/>
            </a:pPr>
            <a:endParaRPr lang="en-US" altLang="en-US" sz="2800" smtClean="0"/>
          </a:p>
          <a:p>
            <a:pPr lvl="1" eaLnBrk="1" hangingPunct="1">
              <a:buFont typeface="Wingdings" pitchFamily="2" charset="2"/>
              <a:buChar char="q"/>
            </a:pPr>
            <a:r>
              <a:rPr lang="en-US" altLang="en-US" sz="2800" smtClean="0"/>
              <a:t>Surveyors submittal process</a:t>
            </a:r>
          </a:p>
          <a:p>
            <a:pPr lvl="2" eaLnBrk="1" hangingPunct="1">
              <a:buFont typeface="Wingdings" pitchFamily="2" charset="2"/>
              <a:buChar char="Ø"/>
            </a:pPr>
            <a:endParaRPr lang="en-US" altLang="en-US" sz="1400" smtClean="0"/>
          </a:p>
          <a:p>
            <a:pPr lvl="2" eaLnBrk="1" hangingPunct="1">
              <a:buFont typeface="Wingdings" pitchFamily="2" charset="2"/>
              <a:buChar char="Ø"/>
            </a:pPr>
            <a:endParaRPr lang="en-US" altLang="en-US" sz="12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30,.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WSLS Spring Seminar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02C279-7E84-4887-BF01-53A8A640912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>
                <a:solidFill>
                  <a:srgbClr val="FFFF00"/>
                </a:solidFill>
              </a:rPr>
              <a:t>Changes to the WI Platting Law</a:t>
            </a:r>
            <a:r>
              <a:rPr lang="en-US" altLang="en-US" smtClean="0">
                <a:solidFill>
                  <a:srgbClr val="FFFF00"/>
                </a:solidFill>
              </a:rPr>
              <a:t/>
            </a:r>
            <a:br>
              <a:rPr lang="en-US" altLang="en-US" smtClean="0">
                <a:solidFill>
                  <a:srgbClr val="FFFF00"/>
                </a:solidFill>
              </a:rPr>
            </a:br>
            <a:r>
              <a:rPr lang="en-US" altLang="en-US" sz="3600" smtClean="0">
                <a:solidFill>
                  <a:srgbClr val="FFFF00"/>
                </a:solidFill>
              </a:rPr>
              <a:t>Certified Survey Maps</a:t>
            </a:r>
            <a:endParaRPr lang="en-US" altLang="en-US" sz="4400" smtClean="0">
              <a:solidFill>
                <a:srgbClr val="FFFF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7467600" cy="4419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3600" dirty="0" smtClean="0"/>
              <a:t>New law:</a:t>
            </a:r>
          </a:p>
          <a:p>
            <a:pPr marL="36512" indent="0" eaLnBrk="1" hangingPunct="1">
              <a:buFont typeface="Wingdings 2" pitchFamily="18" charset="2"/>
              <a:buNone/>
              <a:defRPr/>
            </a:pPr>
            <a:r>
              <a:rPr lang="en-US" altLang="en-US" sz="2800" dirty="0" smtClean="0"/>
              <a:t>Review of Expanded CSMs</a:t>
            </a:r>
          </a:p>
          <a:p>
            <a:pPr marL="36512" indent="0" eaLnBrk="1" hangingPunct="1">
              <a:buFont typeface="Wingdings 2" pitchFamily="18" charset="2"/>
              <a:buNone/>
              <a:defRPr/>
            </a:pPr>
            <a:endParaRPr lang="en-US" altLang="en-US" sz="1200" dirty="0"/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en-US" altLang="en-US" sz="2400" dirty="0" smtClean="0"/>
              <a:t>Expanded CSMs that abut a state highway or connecting highway and change the exterior boundary of a plat or CSM must be submitted to DOT for review</a:t>
            </a:r>
          </a:p>
          <a:p>
            <a:pPr marL="36512" indent="0" eaLnBrk="1" hangingPunct="1">
              <a:buFont typeface="Wingdings 2" pitchFamily="18" charset="2"/>
              <a:buNone/>
              <a:defRPr/>
            </a:pPr>
            <a:endParaRPr lang="en-US" altLang="en-US" sz="800" dirty="0" smtClean="0"/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en-US" altLang="en-US" sz="2400" dirty="0" smtClean="0"/>
              <a:t>Expanded CSMs that are located in the City of Milwaukee are not subject to state review</a:t>
            </a: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endParaRPr lang="en-US" altLang="en-US" sz="900" i="1" dirty="0" smtClean="0"/>
          </a:p>
          <a:p>
            <a:pPr lvl="2" algn="ctr" eaLnBrk="1" hangingPunct="1">
              <a:buFont typeface="Wingdings" pitchFamily="2" charset="2"/>
              <a:buNone/>
              <a:defRPr/>
            </a:pPr>
            <a:r>
              <a:rPr lang="en-US" altLang="en-US" i="1" dirty="0" smtClean="0"/>
              <a:t>Effective 4/18/14</a:t>
            </a:r>
          </a:p>
          <a:p>
            <a:pPr lvl="2" eaLnBrk="1" hangingPunct="1">
              <a:buFont typeface="Wingdings" pitchFamily="2" charset="2"/>
              <a:buNone/>
              <a:defRPr/>
            </a:pPr>
            <a:endParaRPr lang="en-US" altLang="en-US" sz="1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30,.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WSLS Spring Seminar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DD5A26-F7EE-4257-A9D3-9F5E513CD1A6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 flipV="1">
            <a:off x="457200" y="203200"/>
            <a:ext cx="8229600" cy="746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z="100" dirty="0"/>
          </a:p>
        </p:txBody>
      </p:sp>
      <p:sp>
        <p:nvSpPr>
          <p:cNvPr id="4915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914400"/>
            <a:ext cx="66294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3200" smtClean="0"/>
              <a:t>Plat Review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200" smtClean="0"/>
              <a:t>101 E. Wilson St. 9</a:t>
            </a:r>
            <a:r>
              <a:rPr lang="en-US" altLang="en-US" sz="3200" baseline="30000" smtClean="0"/>
              <a:t>th</a:t>
            </a:r>
            <a:r>
              <a:rPr lang="en-US" altLang="en-US" sz="3200" smtClean="0"/>
              <a:t> FL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200" smtClean="0"/>
              <a:t>Madison, WI  53703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320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3200" smtClean="0"/>
              <a:t>(608) 266-3200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200" smtClean="0">
                <a:hlinkClick r:id="rId3"/>
              </a:rPr>
              <a:t>Plat.Review@wi.gov</a:t>
            </a:r>
            <a:endParaRPr lang="en-US" altLang="en-US" sz="320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smtClean="0"/>
              <a:t>http://doa.wi.gov/platreview</a:t>
            </a:r>
          </a:p>
          <a:p>
            <a:pPr eaLnBrk="1" hangingPunct="1"/>
            <a:endParaRPr lang="en-US" altLang="en-US" sz="280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sz="half" idx="2"/>
          </p:nvPr>
        </p:nvSpPr>
        <p:spPr>
          <a:xfrm flipH="1">
            <a:off x="8458200" y="1600200"/>
            <a:ext cx="274638" cy="228600"/>
          </a:xfrm>
        </p:spPr>
        <p:txBody>
          <a:bodyPr>
            <a:normAutofit fontScale="400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sz="2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30,.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WSLS Spring Seminar</a:t>
            </a:r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>
                <a:solidFill>
                  <a:srgbClr val="FFFF00"/>
                </a:solidFill>
              </a:rPr>
              <a:t>Changes to the WI Platting Law</a:t>
            </a:r>
            <a:r>
              <a:rPr lang="en-US" altLang="en-US" smtClean="0">
                <a:solidFill>
                  <a:srgbClr val="FFFF00"/>
                </a:solidFill>
              </a:rPr>
              <a:t/>
            </a:r>
            <a:br>
              <a:rPr lang="en-US" altLang="en-US" smtClean="0">
                <a:solidFill>
                  <a:srgbClr val="FFFF00"/>
                </a:solidFill>
              </a:rPr>
            </a:br>
            <a:r>
              <a:rPr lang="en-US" altLang="en-US" sz="3600" smtClean="0">
                <a:solidFill>
                  <a:srgbClr val="FFFF00"/>
                </a:solidFill>
              </a:rPr>
              <a:t>Plat Submittals</a:t>
            </a:r>
            <a:endParaRPr lang="en-US" altLang="en-US" sz="4400" smtClean="0">
              <a:solidFill>
                <a:srgbClr val="FFFF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7467600" cy="4038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4000" smtClean="0"/>
              <a:t>New law: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1800" smtClean="0"/>
          </a:p>
          <a:p>
            <a:pPr eaLnBrk="1" hangingPunct="1">
              <a:buFont typeface="Wingdings" pitchFamily="2" charset="2"/>
              <a:buChar char="q"/>
            </a:pPr>
            <a:r>
              <a:rPr lang="en-US" altLang="en-US" sz="2400" smtClean="0"/>
              <a:t>Submittal process streamlined into single process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en-US" sz="2400" smtClean="0"/>
              <a:t>Reflects the process currently being used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en-US" sz="2400" smtClean="0"/>
              <a:t>Electronic submittals allowed by statute</a:t>
            </a:r>
          </a:p>
          <a:p>
            <a:pPr lvl="2" eaLnBrk="1" hangingPunct="1">
              <a:buFont typeface="Wingdings" pitchFamily="2" charset="2"/>
              <a:buNone/>
            </a:pPr>
            <a:endParaRPr lang="en-US" altLang="en-US" sz="2800" smtClean="0"/>
          </a:p>
          <a:p>
            <a:pPr lvl="2" algn="ctr" eaLnBrk="1" hangingPunct="1">
              <a:buFont typeface="Wingdings" pitchFamily="2" charset="2"/>
              <a:buNone/>
            </a:pPr>
            <a:r>
              <a:rPr lang="en-US" altLang="en-US" i="1" smtClean="0"/>
              <a:t>Effective 8/1/14</a:t>
            </a:r>
          </a:p>
          <a:p>
            <a:pPr lvl="2" eaLnBrk="1" hangingPunct="1">
              <a:buFont typeface="Wingdings" pitchFamily="2" charset="2"/>
              <a:buNone/>
            </a:pPr>
            <a:endParaRPr lang="en-US" altLang="en-US" sz="12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30,.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WSLS Spring Seminar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DBC325-EF74-48B4-B123-77611F3CDC0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>
                <a:solidFill>
                  <a:srgbClr val="FFFF00"/>
                </a:solidFill>
              </a:rPr>
              <a:t>Changes to the WI Platting Law</a:t>
            </a:r>
            <a:r>
              <a:rPr lang="en-US" altLang="en-US" smtClean="0">
                <a:solidFill>
                  <a:srgbClr val="FFFF00"/>
                </a:solidFill>
              </a:rPr>
              <a:t/>
            </a:r>
            <a:br>
              <a:rPr lang="en-US" altLang="en-US" smtClean="0">
                <a:solidFill>
                  <a:srgbClr val="FFFF00"/>
                </a:solidFill>
              </a:rPr>
            </a:br>
            <a:r>
              <a:rPr lang="en-US" altLang="en-US" sz="3600" smtClean="0">
                <a:solidFill>
                  <a:srgbClr val="FFFF00"/>
                </a:solidFill>
              </a:rPr>
              <a:t>Plat Submittals</a:t>
            </a:r>
            <a:endParaRPr lang="en-US" altLang="en-US" sz="4400" smtClean="0">
              <a:solidFill>
                <a:srgbClr val="FFFF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74676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4000" smtClean="0"/>
              <a:t>New law: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en-US" sz="2200" smtClean="0"/>
              <a:t>Surveyor submits plat to Plat Review and any approving authorities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en-US" sz="2200" smtClean="0"/>
              <a:t>Plat Review submits plat to any objecting review authorities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en-US" sz="2200" smtClean="0"/>
              <a:t>Plat Review makes the record document and certifies on behalf of all objecting authorities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en-US" sz="2200" smtClean="0"/>
              <a:t>Surveyor presents certified plat to approving authorities for final approval and signature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en-US" sz="2200" smtClean="0"/>
              <a:t>Signed plat is filed/recorded with Register of Deeds</a:t>
            </a:r>
          </a:p>
          <a:p>
            <a:pPr lvl="2" algn="ctr" eaLnBrk="1" hangingPunct="1">
              <a:buFont typeface="Wingdings" pitchFamily="2" charset="2"/>
              <a:buNone/>
            </a:pPr>
            <a:endParaRPr lang="en-US" altLang="en-US" sz="1100" i="1" smtClean="0"/>
          </a:p>
          <a:p>
            <a:pPr lvl="2" algn="ctr" eaLnBrk="1" hangingPunct="1">
              <a:buFont typeface="Wingdings" pitchFamily="2" charset="2"/>
              <a:buNone/>
            </a:pPr>
            <a:r>
              <a:rPr lang="en-US" altLang="en-US" i="1" smtClean="0"/>
              <a:t>Effective 8/1/14</a:t>
            </a:r>
          </a:p>
          <a:p>
            <a:pPr lvl="2" eaLnBrk="1" hangingPunct="1">
              <a:buFont typeface="Wingdings" pitchFamily="2" charset="2"/>
              <a:buNone/>
            </a:pPr>
            <a:endParaRPr lang="en-US" altLang="en-US" sz="12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30,.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WSLS Spring Seminar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BA0D85-11A5-47A2-A92E-CE066573111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>
                <a:solidFill>
                  <a:srgbClr val="FFFF00"/>
                </a:solidFill>
              </a:rPr>
              <a:t>Changes to the WI Platting Law</a:t>
            </a:r>
            <a:r>
              <a:rPr lang="en-US" altLang="en-US" smtClean="0">
                <a:solidFill>
                  <a:srgbClr val="FFFF00"/>
                </a:solidFill>
              </a:rPr>
              <a:t/>
            </a:r>
            <a:br>
              <a:rPr lang="en-US" altLang="en-US" smtClean="0">
                <a:solidFill>
                  <a:srgbClr val="FFFF00"/>
                </a:solidFill>
              </a:rPr>
            </a:br>
            <a:r>
              <a:rPr lang="en-US" altLang="en-US" sz="3600" smtClean="0">
                <a:solidFill>
                  <a:srgbClr val="FFFF00"/>
                </a:solidFill>
              </a:rPr>
              <a:t>Plat Submittals</a:t>
            </a:r>
            <a:endParaRPr lang="en-US" altLang="en-US" sz="4400" smtClean="0">
              <a:solidFill>
                <a:srgbClr val="FFFF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7467600" cy="4038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3600" smtClean="0"/>
              <a:t>Review of existing law: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1800" smtClean="0"/>
          </a:p>
          <a:p>
            <a:pPr eaLnBrk="1" hangingPunct="1">
              <a:buFont typeface="Wingdings 2" pitchFamily="18" charset="2"/>
              <a:buNone/>
            </a:pPr>
            <a:r>
              <a:rPr lang="en-US" altLang="en-US" sz="2400" smtClean="0"/>
              <a:t>Review time limits remain the same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en-US" sz="2400" smtClean="0"/>
              <a:t>Approving authorities have 90 days for preliminary plats; 60 days for final plats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en-US" sz="2400" smtClean="0"/>
              <a:t>Objecting authorities have 20 days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en-US" sz="2400" smtClean="0"/>
              <a:t>Plat Review has 30 days</a:t>
            </a:r>
          </a:p>
          <a:p>
            <a:pPr lvl="2" eaLnBrk="1" hangingPunct="1">
              <a:buFont typeface="Wingdings" pitchFamily="2" charset="2"/>
              <a:buNone/>
            </a:pPr>
            <a:endParaRPr lang="en-US" altLang="en-US" sz="2800" smtClean="0"/>
          </a:p>
          <a:p>
            <a:pPr lvl="2" eaLnBrk="1" hangingPunct="1">
              <a:buFont typeface="Wingdings" pitchFamily="2" charset="2"/>
              <a:buNone/>
            </a:pPr>
            <a:endParaRPr lang="en-US" altLang="en-US" sz="12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30,.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WSLS Spring Seminar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3A7C23-1FE5-4AB8-9C3E-6231123BA21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>
                <a:solidFill>
                  <a:srgbClr val="FFFF00"/>
                </a:solidFill>
              </a:rPr>
              <a:t>Changes to the WI Platting Law</a:t>
            </a:r>
            <a:r>
              <a:rPr lang="en-US" altLang="en-US" smtClean="0">
                <a:solidFill>
                  <a:srgbClr val="FFFF00"/>
                </a:solidFill>
              </a:rPr>
              <a:t/>
            </a:r>
            <a:br>
              <a:rPr lang="en-US" altLang="en-US" smtClean="0">
                <a:solidFill>
                  <a:srgbClr val="FFFF00"/>
                </a:solidFill>
              </a:rPr>
            </a:br>
            <a:r>
              <a:rPr lang="en-US" altLang="en-US" sz="3600" smtClean="0">
                <a:solidFill>
                  <a:srgbClr val="FFFF00"/>
                </a:solidFill>
              </a:rPr>
              <a:t>Plat Submittals</a:t>
            </a:r>
            <a:endParaRPr lang="en-US" altLang="en-US" sz="4400" smtClean="0">
              <a:solidFill>
                <a:srgbClr val="FFFF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7467600" cy="4038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3600" dirty="0" smtClean="0"/>
              <a:t>Review of existing law: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 sz="1800" dirty="0" smtClean="0"/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altLang="en-US" sz="2400" dirty="0" smtClean="0"/>
              <a:t>Final plats, submitted within 36 months, that ‘substantially conform’ to the preliminary plat are entitled to approval</a:t>
            </a:r>
          </a:p>
          <a:p>
            <a:pPr marL="36512" indent="0" eaLnBrk="1" hangingPunct="1">
              <a:buFont typeface="Wingdings 2" pitchFamily="18" charset="2"/>
              <a:buNone/>
              <a:defRPr/>
            </a:pPr>
            <a:endParaRPr lang="en-US" altLang="en-US" sz="2400" dirty="0" smtClean="0"/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altLang="en-US" sz="2400" dirty="0" smtClean="0"/>
              <a:t>Approving authorities can permit final plats that are a portion of the preliminary plat (phased developments)</a:t>
            </a:r>
          </a:p>
          <a:p>
            <a:pPr lvl="2" eaLnBrk="1" hangingPunct="1">
              <a:buFont typeface="Wingdings" pitchFamily="2" charset="2"/>
              <a:buNone/>
              <a:defRPr/>
            </a:pPr>
            <a:endParaRPr lang="en-US" altLang="en-US" sz="2800" dirty="0" smtClean="0"/>
          </a:p>
          <a:p>
            <a:pPr lvl="2" eaLnBrk="1" hangingPunct="1">
              <a:buFont typeface="Wingdings" pitchFamily="2" charset="2"/>
              <a:buNone/>
              <a:defRPr/>
            </a:pPr>
            <a:endParaRPr lang="en-US" altLang="en-US" sz="1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30,.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WSLS Spring Seminar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EEF29-8F2B-433D-A445-EFBB7778120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>
                <a:solidFill>
                  <a:srgbClr val="FFFF00"/>
                </a:solidFill>
              </a:rPr>
              <a:t>Changes to the WI Platting Law</a:t>
            </a:r>
            <a:r>
              <a:rPr lang="en-US" altLang="en-US" smtClean="0">
                <a:solidFill>
                  <a:srgbClr val="FFFF00"/>
                </a:solidFill>
              </a:rPr>
              <a:t/>
            </a:r>
            <a:br>
              <a:rPr lang="en-US" altLang="en-US" smtClean="0">
                <a:solidFill>
                  <a:srgbClr val="FFFF00"/>
                </a:solidFill>
              </a:rPr>
            </a:br>
            <a:r>
              <a:rPr lang="en-US" altLang="en-US" sz="3600" smtClean="0">
                <a:solidFill>
                  <a:srgbClr val="FFFF00"/>
                </a:solidFill>
              </a:rPr>
              <a:t>Plat Submittals</a:t>
            </a:r>
            <a:endParaRPr lang="en-US" altLang="en-US" sz="4400" smtClean="0">
              <a:solidFill>
                <a:srgbClr val="FFFF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7467600" cy="4038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3600" dirty="0" smtClean="0"/>
              <a:t>Review of existing law: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 sz="1800" dirty="0" smtClean="0"/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altLang="en-US" sz="2400" dirty="0" smtClean="0"/>
              <a:t>Approval is based upon any ordinance that is in effect when the subdivider submits a preliminary plat, or final plat if no preliminary plat is submitted</a:t>
            </a:r>
          </a:p>
          <a:p>
            <a:pPr marL="36512" indent="0" eaLnBrk="1" hangingPunct="1">
              <a:buFont typeface="Wingdings 2" pitchFamily="18" charset="2"/>
              <a:buNone/>
              <a:defRPr/>
            </a:pPr>
            <a:endParaRPr lang="en-US" altLang="en-US" sz="2400" dirty="0" smtClean="0"/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altLang="en-US" sz="2400" dirty="0" smtClean="0"/>
              <a:t>Approving authorities can require the subdivider to install public improvements and to provide security to insure that the installation is completed</a:t>
            </a:r>
          </a:p>
          <a:p>
            <a:pPr lvl="2" eaLnBrk="1" hangingPunct="1">
              <a:buFont typeface="Wingdings" pitchFamily="2" charset="2"/>
              <a:buNone/>
              <a:defRPr/>
            </a:pPr>
            <a:endParaRPr lang="en-US" altLang="en-US" sz="2800" dirty="0" smtClean="0"/>
          </a:p>
          <a:p>
            <a:pPr lvl="2" eaLnBrk="1" hangingPunct="1">
              <a:buFont typeface="Wingdings" pitchFamily="2" charset="2"/>
              <a:buNone/>
              <a:defRPr/>
            </a:pPr>
            <a:endParaRPr lang="en-US" altLang="en-US" sz="1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30,.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WSLS Spring Seminar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0F78A-9501-4F5A-868E-0C78906B0AA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b65cc95-6d4e-4879-a879-9838761499af">33E6D4FPPFNA-1999820295-111</_dlc_DocId>
    <_dlc_DocIdUrl xmlns="bb65cc95-6d4e-4879-a879-9838761499af">
      <Url>https://doa.wi.gov/_layouts/15/DocIdRedir.aspx?ID=33E6D4FPPFNA-1999820295-111</Url>
      <Description>33E6D4FPPFNA-1999820295-111</Description>
    </_dlc_DocIdUrl>
    <Document_x0020_Year xmlns="9e30f06f-ad7a-453a-8e08-8a8878e30bd1" xsi:nil="true"/>
    <Division xmlns="9e30f06f-ad7a-453a-8e08-8a8878e30bd1">Unspecified</Division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144E382B9BA4418775E128E5F912D6" ma:contentTypeVersion="2" ma:contentTypeDescription="Create a new document." ma:contentTypeScope="" ma:versionID="c593df59d529cd62c52edc0f58c44ef0">
  <xsd:schema xmlns:xsd="http://www.w3.org/2001/XMLSchema" xmlns:xs="http://www.w3.org/2001/XMLSchema" xmlns:p="http://schemas.microsoft.com/office/2006/metadata/properties" xmlns:ns1="http://schemas.microsoft.com/sharepoint/v3" xmlns:ns2="bb65cc95-6d4e-4879-a879-9838761499af" xmlns:ns3="9e30f06f-ad7a-453a-8e08-8a8878e30bd1" targetNamespace="http://schemas.microsoft.com/office/2006/metadata/properties" ma:root="true" ma:fieldsID="67ebbaea808b247c46602f4156dd947f" ns1:_="" ns2:_="" ns3:_="">
    <xsd:import namespace="http://schemas.microsoft.com/sharepoint/v3"/>
    <xsd:import namespace="bb65cc95-6d4e-4879-a879-9838761499af"/>
    <xsd:import namespace="9e30f06f-ad7a-453a-8e08-8a8878e30bd1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3:Division" minOccurs="0"/>
                <xsd:element ref="ns3:Document_x0020_Year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65cc95-6d4e-4879-a879-9838761499af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30f06f-ad7a-453a-8e08-8a8878e30bd1" elementFormDefault="qualified">
    <xsd:import namespace="http://schemas.microsoft.com/office/2006/documentManagement/types"/>
    <xsd:import namespace="http://schemas.microsoft.com/office/infopath/2007/PartnerControls"/>
    <xsd:element name="Division" ma:index="13" nillable="true" ma:displayName="Division" ma:default="Unspecified" ma:description="DOA division" ma:format="RadioButtons" ma:internalName="Division">
      <xsd:simpleType>
        <xsd:restriction base="dms:Choice">
          <xsd:enumeration value="CPD"/>
          <xsd:enumeration value="DEBF"/>
          <xsd:enumeration value="DEHCR"/>
          <xsd:enumeration value="DEO"/>
          <xsd:enumeration value="DET"/>
          <xsd:enumeration value="DFD"/>
          <xsd:enumeration value="DFM"/>
          <xsd:enumeration value="DHA"/>
          <xsd:enumeration value="DIR"/>
          <xsd:enumeration value="DPM"/>
          <xsd:enumeration value="Gaming"/>
          <xsd:enumeration value="Legal"/>
          <xsd:enumeration value="SECY"/>
          <xsd:enumeration value="STAR"/>
          <xsd:enumeration value="Unspecified"/>
        </xsd:restriction>
      </xsd:simpleType>
    </xsd:element>
    <xsd:element name="Document_x0020_Year" ma:index="14" nillable="true" ma:displayName="Document Year" ma:description="Optional column for document year" ma:internalName="Document_x0020_Year">
      <xsd:simpleType>
        <xsd:restriction base="dms:Text">
          <xsd:maxLength value="255"/>
        </xsd:restriction>
      </xsd:simple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BA15A71-BFB2-4D4C-ADF4-EE21DE28D3AF}"/>
</file>

<file path=customXml/itemProps2.xml><?xml version="1.0" encoding="utf-8"?>
<ds:datastoreItem xmlns:ds="http://schemas.openxmlformats.org/officeDocument/2006/customXml" ds:itemID="{6FB4C823-C46F-4A07-844F-31AB3C88BAF0}"/>
</file>

<file path=customXml/itemProps3.xml><?xml version="1.0" encoding="utf-8"?>
<ds:datastoreItem xmlns:ds="http://schemas.openxmlformats.org/officeDocument/2006/customXml" ds:itemID="{3A5BAE20-D49F-4215-AEA2-A7145894725F}"/>
</file>

<file path=customXml/itemProps4.xml><?xml version="1.0" encoding="utf-8"?>
<ds:datastoreItem xmlns:ds="http://schemas.openxmlformats.org/officeDocument/2006/customXml" ds:itemID="{972A44F8-84F1-46F9-BD48-909C2A354D87}"/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3866</TotalTime>
  <Words>3040</Words>
  <Application>Microsoft Office PowerPoint</Application>
  <PresentationFormat>On-screen Show (4:3)</PresentationFormat>
  <Paragraphs>594</Paragraphs>
  <Slides>41</Slides>
  <Notes>41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Arial</vt:lpstr>
      <vt:lpstr>Franklin Gothic Book</vt:lpstr>
      <vt:lpstr>Wingdings 2</vt:lpstr>
      <vt:lpstr>Wingdings</vt:lpstr>
      <vt:lpstr>Technic</vt:lpstr>
      <vt:lpstr>Changes to the WI Platting Law</vt:lpstr>
      <vt:lpstr>Changes to the WI Platting Law Land Surveyor</vt:lpstr>
      <vt:lpstr>Changes to the WI Platting Law Land Surveyor</vt:lpstr>
      <vt:lpstr>Changes to the WI Platting Law Plat Submittals</vt:lpstr>
      <vt:lpstr>Changes to the WI Platting Law Plat Submittals</vt:lpstr>
      <vt:lpstr>Changes to the WI Platting Law Plat Submittals</vt:lpstr>
      <vt:lpstr>Changes to the WI Platting Law Plat Submittals</vt:lpstr>
      <vt:lpstr>Changes to the WI Platting Law Plat Submittals</vt:lpstr>
      <vt:lpstr>Changes to the WI Platting Law Plat Submittals</vt:lpstr>
      <vt:lpstr>Changes to the WI Platting Law Security for Improvements</vt:lpstr>
      <vt:lpstr>Changes to the WI Platting Law Security for Improvements</vt:lpstr>
      <vt:lpstr>Changes to the WI Platting Law Security for Improvements</vt:lpstr>
      <vt:lpstr>Changes to the WI Platting Law Security for Improvements</vt:lpstr>
      <vt:lpstr>Changes to the WI Platting Law Final Plats</vt:lpstr>
      <vt:lpstr>Changes to the WI Platting Law Final Plats</vt:lpstr>
      <vt:lpstr>Changes to the WI Platting Law Final Plats</vt:lpstr>
      <vt:lpstr>Changes to the WI Platting Law Final Plats</vt:lpstr>
      <vt:lpstr>Changes to the WI Platting Law Final Plats</vt:lpstr>
      <vt:lpstr>Changes to the WI Platting Law Final Plats</vt:lpstr>
      <vt:lpstr>Changes to the WI Platting Law Final Plats</vt:lpstr>
      <vt:lpstr>Changes to the WI Platting Law Final Plats</vt:lpstr>
      <vt:lpstr>Changes to the WI Platting Law Final Plats</vt:lpstr>
      <vt:lpstr>Changes to the WI Platting Law Water</vt:lpstr>
      <vt:lpstr>Changes to the WI Platting Law Water</vt:lpstr>
      <vt:lpstr>Changes to the WI Platting Law Water</vt:lpstr>
      <vt:lpstr>Changes to the WI Platting Law Water</vt:lpstr>
      <vt:lpstr>Changes to the WI Platting Law Water</vt:lpstr>
      <vt:lpstr>Changes to the WI Platting Law Water</vt:lpstr>
      <vt:lpstr>Changes to the WI Platting Law Water</vt:lpstr>
      <vt:lpstr>Changes to the WI Platting Law Water</vt:lpstr>
      <vt:lpstr>Changes to the WI Platting Law Certified Survey Maps</vt:lpstr>
      <vt:lpstr>Changes to the WI Platting Law Certified Survey Maps</vt:lpstr>
      <vt:lpstr>Changes to the WI Platting Law Certified Survey Maps</vt:lpstr>
      <vt:lpstr>Changes to the WI Platting Law Certified Survey Maps</vt:lpstr>
      <vt:lpstr>Changes to the WI Platting Law Certified Survey Maps</vt:lpstr>
      <vt:lpstr>Changes to the WI Platting Law Certified Survey Maps</vt:lpstr>
      <vt:lpstr>Changes to the WI Platting Law Certified Survey Maps</vt:lpstr>
      <vt:lpstr>Changes to the WI Platting Law Certified Survey Maps</vt:lpstr>
      <vt:lpstr>Changes to the WI Platting Law Certified Survey Maps</vt:lpstr>
      <vt:lpstr>Changes to the WI Platting Law Certified Survey Maps</vt:lpstr>
      <vt:lpstr>PowerPoint Presentation</vt:lpstr>
    </vt:vector>
  </TitlesOfParts>
  <Company>http://doa.wi.gov/platreview/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 Platting Law Changes - WSLS Spring Seminar</dc:title>
  <dc:subject>http://doa.wi.gov/platreview/</dc:subject>
  <dc:creator>plat.review@wi.gov</dc:creator>
  <cp:lastModifiedBy>David Bell</cp:lastModifiedBy>
  <cp:revision>139</cp:revision>
  <cp:lastPrinted>2014-05-29T15:23:00Z</cp:lastPrinted>
  <dcterms:created xsi:type="dcterms:W3CDTF">2009-03-20T18:23:54Z</dcterms:created>
  <dcterms:modified xsi:type="dcterms:W3CDTF">2014-06-03T14:48:53Z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66f462e0-f53c-4e8c-9e72-478694bccc7d</vt:lpwstr>
  </property>
  <property fmtid="{D5CDD505-2E9C-101B-9397-08002B2CF9AE}" pid="3" name="ContentTypeId">
    <vt:lpwstr>0x01010041144E382B9BA4418775E128E5F912D6</vt:lpwstr>
  </property>
</Properties>
</file>