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5"/>
  </p:sldMasterIdLst>
  <p:sldIdLst>
    <p:sldId id="274" r:id="rId6"/>
    <p:sldId id="275" r:id="rId7"/>
  </p:sldIdLst>
  <p:sldSz cx="9601200" cy="73152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9900"/>
    <a:srgbClr val="3A506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563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0496" y="3291483"/>
            <a:ext cx="8652113" cy="35251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0251" y="1056640"/>
            <a:ext cx="8389240" cy="1605167"/>
          </a:xfrm>
          <a:effectLst/>
        </p:spPr>
        <p:txBody>
          <a:bodyPr anchor="b">
            <a:normAutofit/>
          </a:bodyPr>
          <a:lstStyle>
            <a:lvl1pPr>
              <a:defRPr sz="378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251" y="2661807"/>
            <a:ext cx="8389240" cy="629676"/>
          </a:xfrm>
        </p:spPr>
        <p:txBody>
          <a:bodyPr anchor="t">
            <a:normAutofit/>
          </a:bodyPr>
          <a:lstStyle>
            <a:lvl1pPr marL="0" indent="0" algn="l">
              <a:buNone/>
              <a:defRPr sz="1680" cap="all">
                <a:solidFill>
                  <a:schemeClr val="accent2"/>
                </a:solidFill>
              </a:defRPr>
            </a:lvl1pPr>
            <a:lvl2pPr marL="4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415396-44BA-4FBD-A49D-1C0AF4BDABB7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4127" y="4067371"/>
            <a:ext cx="2707538" cy="27505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48E96DF-B357-4CE7-940D-34725C61A2B6}"/>
              </a:ext>
            </a:extLst>
          </p:cNvPr>
          <p:cNvSpPr/>
          <p:nvPr userDrawn="1"/>
        </p:nvSpPr>
        <p:spPr>
          <a:xfrm>
            <a:off x="478815" y="4066087"/>
            <a:ext cx="8652113" cy="275051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7FB2A0-50CB-491D-B717-CDE914A92759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4127" y="4066087"/>
            <a:ext cx="2707538" cy="275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8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70497" y="639707"/>
            <a:ext cx="8650642" cy="13427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138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960871" y="639707"/>
            <a:ext cx="2160269" cy="62047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1" y="720774"/>
            <a:ext cx="1578279" cy="55286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252" y="720774"/>
            <a:ext cx="6218319" cy="552861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2518" y="6353212"/>
            <a:ext cx="995056" cy="389467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0252" y="6348598"/>
            <a:ext cx="6218319" cy="3894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37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70497" y="639707"/>
            <a:ext cx="8650642" cy="13427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251" y="2376537"/>
            <a:ext cx="8389240" cy="387284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DOA_LOGOS_Option2 (002)">
            <a:extLst>
              <a:ext uri="{FF2B5EF4-FFF2-40B4-BE49-F238E27FC236}">
                <a16:creationId xmlns:a16="http://schemas.microsoft.com/office/drawing/2014/main" id="{B6A67412-2E0C-4C3B-85E9-793E75BDAEAA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42" y="6059769"/>
            <a:ext cx="1161745" cy="118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75279" y="5484772"/>
            <a:ext cx="8650642" cy="13427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53" y="3239011"/>
            <a:ext cx="8389239" cy="1605167"/>
          </a:xfrm>
        </p:spPr>
        <p:txBody>
          <a:bodyPr anchor="b">
            <a:normAutofit/>
          </a:bodyPr>
          <a:lstStyle>
            <a:lvl1pPr algn="l">
              <a:defRPr sz="378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53" y="4844178"/>
            <a:ext cx="8389239" cy="640593"/>
          </a:xfrm>
        </p:spPr>
        <p:txBody>
          <a:bodyPr anchor="t">
            <a:normAutofit/>
          </a:bodyPr>
          <a:lstStyle>
            <a:lvl1pPr marL="0" indent="0" algn="l">
              <a:buNone/>
              <a:defRPr sz="1890" cap="all">
                <a:solidFill>
                  <a:schemeClr val="accent2"/>
                </a:solidFill>
              </a:defRPr>
            </a:lvl1pPr>
            <a:lvl2pPr marL="48006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AC6BEC-2877-4FB1-91DD-30DDCA5C4BFB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3746" y="5472585"/>
            <a:ext cx="1344168" cy="13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8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70497" y="639707"/>
            <a:ext cx="8650642" cy="13427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0252" y="2376536"/>
            <a:ext cx="4094503" cy="38752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6446" y="2376537"/>
            <a:ext cx="4103045" cy="38752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 descr="DOA_LOGOS_Option2 (002)">
            <a:extLst>
              <a:ext uri="{FF2B5EF4-FFF2-40B4-BE49-F238E27FC236}">
                <a16:creationId xmlns:a16="http://schemas.microsoft.com/office/drawing/2014/main" id="{FCE4DB44-5951-459A-9A0A-8E2613FEA28E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50" y="6059769"/>
            <a:ext cx="1161745" cy="118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97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70497" y="639707"/>
            <a:ext cx="8650642" cy="13427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580" y="2376537"/>
            <a:ext cx="3773175" cy="614679"/>
          </a:xfrm>
        </p:spPr>
        <p:txBody>
          <a:bodyPr anchor="b">
            <a:noAutofit/>
          </a:bodyPr>
          <a:lstStyle>
            <a:lvl1pPr marL="0" indent="0">
              <a:buNone/>
              <a:defRPr sz="2310" b="0">
                <a:solidFill>
                  <a:schemeClr val="accent2"/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252" y="3121121"/>
            <a:ext cx="4094503" cy="313066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7774" y="2376537"/>
            <a:ext cx="3781717" cy="614679"/>
          </a:xfrm>
        </p:spPr>
        <p:txBody>
          <a:bodyPr anchor="b">
            <a:noAutofit/>
          </a:bodyPr>
          <a:lstStyle>
            <a:lvl1pPr marL="0" indent="0">
              <a:buNone/>
              <a:defRPr sz="2310" b="0">
                <a:solidFill>
                  <a:schemeClr val="accent2"/>
                </a:solidFill>
              </a:defRPr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6446" y="3121121"/>
            <a:ext cx="4103045" cy="3130666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DOA_LOGOS_Option2 (002)">
            <a:extLst>
              <a:ext uri="{FF2B5EF4-FFF2-40B4-BE49-F238E27FC236}">
                <a16:creationId xmlns:a16="http://schemas.microsoft.com/office/drawing/2014/main" id="{2BB392A1-D532-4F95-A8FB-416967722D4B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368" y="6059769"/>
            <a:ext cx="1161745" cy="118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45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70497" y="639707"/>
            <a:ext cx="8650642" cy="13427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DOA_LOGOS_Option2 (002)">
            <a:extLst>
              <a:ext uri="{FF2B5EF4-FFF2-40B4-BE49-F238E27FC236}">
                <a16:creationId xmlns:a16="http://schemas.microsoft.com/office/drawing/2014/main" id="{0D90A222-B776-4DC7-89F3-EE051BF124A7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02" y="6059769"/>
            <a:ext cx="1161745" cy="118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764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2" descr="DOA_LOGOS_Option2 (002)">
            <a:extLst>
              <a:ext uri="{FF2B5EF4-FFF2-40B4-BE49-F238E27FC236}">
                <a16:creationId xmlns:a16="http://schemas.microsoft.com/office/drawing/2014/main" id="{29D48B08-D530-4C3F-B3AB-3D9C29CE1297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045" y="6059769"/>
            <a:ext cx="1161745" cy="118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94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75279" y="5484771"/>
            <a:ext cx="8650642" cy="135968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420" y="5613116"/>
            <a:ext cx="3713456" cy="735482"/>
          </a:xfrm>
        </p:spPr>
        <p:txBody>
          <a:bodyPr anchor="ctr"/>
          <a:lstStyle>
            <a:lvl1pPr algn="l">
              <a:defRPr sz="21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19" y="641280"/>
            <a:ext cx="8652420" cy="4485120"/>
          </a:xfrm>
        </p:spPr>
        <p:txBody>
          <a:bodyPr anchor="ctr">
            <a:normAutofit/>
          </a:bodyPr>
          <a:lstStyle>
            <a:lvl1pPr>
              <a:defRPr sz="2100">
                <a:solidFill>
                  <a:schemeClr val="tx2"/>
                </a:solidFill>
              </a:defRPr>
            </a:lvl1pPr>
            <a:lvl2pPr>
              <a:defRPr sz="1890">
                <a:solidFill>
                  <a:schemeClr val="tx2"/>
                </a:solidFill>
              </a:defRPr>
            </a:lvl2pPr>
            <a:lvl3pPr>
              <a:defRPr sz="1680">
                <a:solidFill>
                  <a:schemeClr val="tx2"/>
                </a:solidFill>
              </a:defRPr>
            </a:lvl3pPr>
            <a:lvl4pPr>
              <a:defRPr sz="1470">
                <a:solidFill>
                  <a:schemeClr val="tx2"/>
                </a:solidFill>
              </a:defRPr>
            </a:lvl4pPr>
            <a:lvl5pPr>
              <a:defRPr sz="1470">
                <a:solidFill>
                  <a:schemeClr val="tx2"/>
                </a:solidFill>
              </a:defRPr>
            </a:lvl5pPr>
            <a:lvl6pPr>
              <a:defRPr sz="1470">
                <a:solidFill>
                  <a:schemeClr val="tx2"/>
                </a:solidFill>
              </a:defRPr>
            </a:lvl6pPr>
            <a:lvl7pPr>
              <a:defRPr sz="1470">
                <a:solidFill>
                  <a:schemeClr val="tx2"/>
                </a:solidFill>
              </a:defRPr>
            </a:lvl7pPr>
            <a:lvl8pPr>
              <a:defRPr sz="1470">
                <a:solidFill>
                  <a:schemeClr val="tx2"/>
                </a:solidFill>
              </a:defRPr>
            </a:lvl8pPr>
            <a:lvl9pPr>
              <a:defRPr sz="147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20899" y="5613115"/>
            <a:ext cx="4478593" cy="735483"/>
          </a:xfrm>
        </p:spPr>
        <p:txBody>
          <a:bodyPr anchor="ctr">
            <a:normAutofit/>
          </a:bodyPr>
          <a:lstStyle>
            <a:lvl1pPr marL="0" indent="0" algn="r">
              <a:buNone/>
              <a:defRPr sz="1155">
                <a:solidFill>
                  <a:schemeClr val="bg1"/>
                </a:solidFill>
              </a:defRPr>
            </a:lvl1pPr>
            <a:lvl2pPr marL="480060" indent="0">
              <a:buNone/>
              <a:defRPr sz="1155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6F4F4E-668A-47D1-B6BF-2C804C6B0A77}"/>
              </a:ext>
            </a:extLst>
          </p:cNvPr>
          <p:cNvPicPr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29523" y="5484098"/>
            <a:ext cx="1344168" cy="136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4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251" y="5006281"/>
            <a:ext cx="8389240" cy="604521"/>
          </a:xfrm>
        </p:spPr>
        <p:txBody>
          <a:bodyPr anchor="b">
            <a:normAutofit/>
          </a:bodyPr>
          <a:lstStyle>
            <a:lvl1pPr algn="l">
              <a:defRPr sz="252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498" y="639707"/>
            <a:ext cx="8650641" cy="3794402"/>
          </a:xfrm>
        </p:spPr>
        <p:txBody>
          <a:bodyPr anchor="t">
            <a:normAutofit/>
          </a:bodyPr>
          <a:lstStyle>
            <a:lvl1pPr marL="0" indent="0" algn="ctr">
              <a:buNone/>
              <a:defRPr sz="1680"/>
            </a:lvl1pPr>
            <a:lvl2pPr marL="480060" indent="0">
              <a:buNone/>
              <a:defRPr sz="1680"/>
            </a:lvl2pPr>
            <a:lvl3pPr marL="960120" indent="0">
              <a:buNone/>
              <a:defRPr sz="1680"/>
            </a:lvl3pPr>
            <a:lvl4pPr marL="1440180" indent="0">
              <a:buNone/>
              <a:defRPr sz="1680"/>
            </a:lvl4pPr>
            <a:lvl5pPr marL="1920240" indent="0">
              <a:buNone/>
              <a:defRPr sz="1680"/>
            </a:lvl5pPr>
            <a:lvl6pPr marL="2400300" indent="0">
              <a:buNone/>
              <a:defRPr sz="1680"/>
            </a:lvl6pPr>
            <a:lvl7pPr marL="2880360" indent="0">
              <a:buNone/>
              <a:defRPr sz="1680"/>
            </a:lvl7pPr>
            <a:lvl8pPr marL="3360420" indent="0">
              <a:buNone/>
              <a:defRPr sz="1680"/>
            </a:lvl8pPr>
            <a:lvl9pPr marL="3840480" indent="0">
              <a:buNone/>
              <a:defRPr sz="168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251" y="5610802"/>
            <a:ext cx="8389240" cy="638582"/>
          </a:xfrm>
        </p:spPr>
        <p:txBody>
          <a:bodyPr>
            <a:normAutofit/>
          </a:bodyPr>
          <a:lstStyle>
            <a:lvl1pPr marL="0" indent="0">
              <a:buNone/>
              <a:defRPr sz="1260"/>
            </a:lvl1pPr>
            <a:lvl2pPr marL="480060" indent="0">
              <a:buNone/>
              <a:defRPr sz="1260"/>
            </a:lvl2pPr>
            <a:lvl3pPr marL="960120" indent="0">
              <a:buNone/>
              <a:defRPr sz="1050"/>
            </a:lvl3pPr>
            <a:lvl4pPr marL="1440180" indent="0">
              <a:buNone/>
              <a:defRPr sz="945"/>
            </a:lvl4pPr>
            <a:lvl5pPr marL="1920240" indent="0">
              <a:buNone/>
              <a:defRPr sz="945"/>
            </a:lvl5pPr>
            <a:lvl6pPr marL="2400300" indent="0">
              <a:buNone/>
              <a:defRPr sz="945"/>
            </a:lvl6pPr>
            <a:lvl7pPr marL="2880360" indent="0">
              <a:buNone/>
              <a:defRPr sz="945"/>
            </a:lvl7pPr>
            <a:lvl8pPr marL="3360420" indent="0">
              <a:buNone/>
              <a:defRPr sz="945"/>
            </a:lvl8pPr>
            <a:lvl9pPr marL="3840480" indent="0">
              <a:buNone/>
              <a:defRPr sz="94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2" descr="DOA_LOGOS_Option2 (002)">
            <a:extLst>
              <a:ext uri="{FF2B5EF4-FFF2-40B4-BE49-F238E27FC236}">
                <a16:creationId xmlns:a16="http://schemas.microsoft.com/office/drawing/2014/main" id="{DB22F37F-7D62-4F74-A077-CD11206A3C15}"/>
              </a:ext>
            </a:extLst>
          </p:cNvPr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037" y="6059769"/>
            <a:ext cx="1161745" cy="118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1948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0251" y="733306"/>
            <a:ext cx="8389240" cy="11555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251" y="2376537"/>
            <a:ext cx="8389240" cy="3872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37293" y="6353212"/>
            <a:ext cx="22402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0252" y="6348598"/>
            <a:ext cx="5114114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500" y="6353212"/>
            <a:ext cx="808991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0496" y="470747"/>
            <a:ext cx="2855904" cy="115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274801" y="470747"/>
            <a:ext cx="2846340" cy="1152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377431" y="470747"/>
            <a:ext cx="2846340" cy="115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695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480060" rtl="0" eaLnBrk="1" latinLnBrk="0" hangingPunct="1">
        <a:spcBef>
          <a:spcPct val="0"/>
        </a:spcBef>
        <a:buNone/>
        <a:defRPr sz="294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1300" indent="-321300" algn="l" defTabSz="480060" rtl="0" eaLnBrk="1" latinLnBrk="0" hangingPunct="1">
        <a:spcBef>
          <a:spcPct val="20000"/>
        </a:spcBef>
        <a:spcAft>
          <a:spcPts val="63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90" kern="1200">
          <a:solidFill>
            <a:schemeClr val="tx2"/>
          </a:solidFill>
          <a:latin typeface="+mn-lt"/>
          <a:ea typeface="+mn-ea"/>
          <a:cs typeface="+mn-cs"/>
        </a:defRPr>
      </a:lvl1pPr>
      <a:lvl2pPr marL="661500" indent="-321300" algn="l" defTabSz="480060" rtl="0" eaLnBrk="1" latinLnBrk="0" hangingPunct="1">
        <a:spcBef>
          <a:spcPct val="20000"/>
        </a:spcBef>
        <a:spcAft>
          <a:spcPts val="63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80" kern="1200">
          <a:solidFill>
            <a:schemeClr val="tx2"/>
          </a:solidFill>
          <a:latin typeface="+mn-lt"/>
          <a:ea typeface="+mn-ea"/>
          <a:cs typeface="+mn-cs"/>
        </a:defRPr>
      </a:lvl2pPr>
      <a:lvl3pPr marL="945000" indent="-283500" algn="l" defTabSz="480060" rtl="0" eaLnBrk="1" latinLnBrk="0" hangingPunct="1">
        <a:spcBef>
          <a:spcPct val="20000"/>
        </a:spcBef>
        <a:spcAft>
          <a:spcPts val="63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70" kern="1200">
          <a:solidFill>
            <a:schemeClr val="tx2"/>
          </a:solidFill>
          <a:latin typeface="+mn-lt"/>
          <a:ea typeface="+mn-ea"/>
          <a:cs typeface="+mn-cs"/>
        </a:defRPr>
      </a:lvl3pPr>
      <a:lvl4pPr marL="1304100" indent="-245700" algn="l" defTabSz="480060" rtl="0" eaLnBrk="1" latinLnBrk="0" hangingPunct="1">
        <a:spcBef>
          <a:spcPct val="20000"/>
        </a:spcBef>
        <a:spcAft>
          <a:spcPts val="63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60" kern="1200">
          <a:solidFill>
            <a:schemeClr val="tx2"/>
          </a:solidFill>
          <a:latin typeface="+mn-lt"/>
          <a:ea typeface="+mn-ea"/>
          <a:cs typeface="+mn-cs"/>
        </a:defRPr>
      </a:lvl4pPr>
      <a:lvl5pPr marL="1682100" indent="-245700" algn="l" defTabSz="480060" rtl="0" eaLnBrk="1" latinLnBrk="0" hangingPunct="1">
        <a:spcBef>
          <a:spcPct val="20000"/>
        </a:spcBef>
        <a:spcAft>
          <a:spcPts val="63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60" kern="1200">
          <a:solidFill>
            <a:schemeClr val="tx2"/>
          </a:solidFill>
          <a:latin typeface="+mn-lt"/>
          <a:ea typeface="+mn-ea"/>
          <a:cs typeface="+mn-cs"/>
        </a:defRPr>
      </a:lvl5pPr>
      <a:lvl6pPr marL="1995000" indent="-240030" algn="l" defTabSz="480060" rtl="0" eaLnBrk="1" latinLnBrk="0" hangingPunct="1">
        <a:spcBef>
          <a:spcPct val="20000"/>
        </a:spcBef>
        <a:spcAft>
          <a:spcPts val="63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60" kern="1200">
          <a:solidFill>
            <a:schemeClr val="tx2"/>
          </a:solidFill>
          <a:latin typeface="+mn-lt"/>
          <a:ea typeface="+mn-ea"/>
          <a:cs typeface="+mn-cs"/>
        </a:defRPr>
      </a:lvl6pPr>
      <a:lvl7pPr marL="2310000" indent="-240030" algn="l" defTabSz="480060" rtl="0" eaLnBrk="1" latinLnBrk="0" hangingPunct="1">
        <a:spcBef>
          <a:spcPct val="20000"/>
        </a:spcBef>
        <a:spcAft>
          <a:spcPts val="63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60" kern="1200">
          <a:solidFill>
            <a:schemeClr val="tx2"/>
          </a:solidFill>
          <a:latin typeface="+mn-lt"/>
          <a:ea typeface="+mn-ea"/>
          <a:cs typeface="+mn-cs"/>
        </a:defRPr>
      </a:lvl7pPr>
      <a:lvl8pPr marL="2625000" indent="-240030" algn="l" defTabSz="480060" rtl="0" eaLnBrk="1" latinLnBrk="0" hangingPunct="1">
        <a:spcBef>
          <a:spcPct val="20000"/>
        </a:spcBef>
        <a:spcAft>
          <a:spcPts val="63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60" kern="1200">
          <a:solidFill>
            <a:schemeClr val="tx2"/>
          </a:solidFill>
          <a:latin typeface="+mn-lt"/>
          <a:ea typeface="+mn-ea"/>
          <a:cs typeface="+mn-cs"/>
        </a:defRPr>
      </a:lvl8pPr>
      <a:lvl9pPr marL="2940000" indent="-240030" algn="l" defTabSz="480060" rtl="0" eaLnBrk="1" latinLnBrk="0" hangingPunct="1">
        <a:spcBef>
          <a:spcPct val="20000"/>
        </a:spcBef>
        <a:spcAft>
          <a:spcPts val="63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6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48006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14CB3-085B-430E-8140-844C22DB5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8686800" cy="4572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Population Density (Jan 2023 County Estimates)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2A6734-AEEE-420D-9472-05637F7FE99C}"/>
              </a:ext>
            </a:extLst>
          </p:cNvPr>
          <p:cNvSpPr txBox="1"/>
          <p:nvPr/>
        </p:nvSpPr>
        <p:spPr>
          <a:xfrm>
            <a:off x="2440726" y="6564631"/>
            <a:ext cx="66804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Sources:  Population Estimates by WI Dept. of Administration, Demographic Services Center doa.wi.gov/demographics</a:t>
            </a:r>
            <a:br>
              <a:rPr lang="en-US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  Land Area from U.S. Census Bureau TIGER Shapefiles </a:t>
            </a:r>
          </a:p>
        </p:txBody>
      </p:sp>
      <p:pic>
        <p:nvPicPr>
          <p:cNvPr id="15" name="Picture 14" descr="A map of the united states&#10;&#10;Description automatically generated">
            <a:extLst>
              <a:ext uri="{FF2B5EF4-FFF2-40B4-BE49-F238E27FC236}">
                <a16:creationId xmlns:a16="http://schemas.microsoft.com/office/drawing/2014/main" id="{2C13266A-0CB8-989C-60B4-BF3F9CABC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40" y="1143000"/>
            <a:ext cx="8228919" cy="5485946"/>
          </a:xfrm>
          <a:prstGeom prst="rect">
            <a:avLst/>
          </a:prstGeom>
        </p:spPr>
      </p:pic>
      <p:pic>
        <p:nvPicPr>
          <p:cNvPr id="17" name="Picture 16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D3FCB409-A09B-AAFB-1D22-E86397DF4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40" y="1143000"/>
            <a:ext cx="8228919" cy="5485946"/>
          </a:xfrm>
          <a:prstGeom prst="rect">
            <a:avLst/>
          </a:prstGeom>
        </p:spPr>
      </p:pic>
      <p:pic>
        <p:nvPicPr>
          <p:cNvPr id="19" name="Picture 18" descr="A map of the united states&#10;&#10;Description automatically generated">
            <a:extLst>
              <a:ext uri="{FF2B5EF4-FFF2-40B4-BE49-F238E27FC236}">
                <a16:creationId xmlns:a16="http://schemas.microsoft.com/office/drawing/2014/main" id="{F7D39CE7-E66C-9ABD-8D06-1C43772AAF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40" y="1143000"/>
            <a:ext cx="8228919" cy="5485946"/>
          </a:xfrm>
          <a:prstGeom prst="rect">
            <a:avLst/>
          </a:prstGeom>
        </p:spPr>
      </p:pic>
      <p:pic>
        <p:nvPicPr>
          <p:cNvPr id="26" name="Picture 25" descr="A map of the united states&#10;&#10;Description automatically generated">
            <a:extLst>
              <a:ext uri="{FF2B5EF4-FFF2-40B4-BE49-F238E27FC236}">
                <a16:creationId xmlns:a16="http://schemas.microsoft.com/office/drawing/2014/main" id="{4BF4578F-9C6C-F8CC-7595-46FFA2AAD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140" y="1143000"/>
            <a:ext cx="8228919" cy="5485946"/>
          </a:xfrm>
          <a:prstGeom prst="rect">
            <a:avLst/>
          </a:prstGeom>
        </p:spPr>
      </p:pic>
      <p:pic>
        <p:nvPicPr>
          <p:cNvPr id="30" name="Picture 29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E7CBC7F7-A5EB-60BB-825F-E876FEE35B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140" y="1143000"/>
            <a:ext cx="8228919" cy="5485946"/>
          </a:xfrm>
          <a:prstGeom prst="rect">
            <a:avLst/>
          </a:prstGeom>
        </p:spPr>
      </p:pic>
      <p:pic>
        <p:nvPicPr>
          <p:cNvPr id="34" name="Picture 33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572E6766-BD58-3855-D1A1-71026B169C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40" y="1143000"/>
            <a:ext cx="8228919" cy="54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9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14CB3-085B-430E-8140-844C22DB5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457200"/>
            <a:ext cx="8686800" cy="457200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Population Density </a:t>
            </a:r>
            <a:r>
              <a:rPr lang="en-US" sz="2000" dirty="0">
                <a:solidFill>
                  <a:schemeClr val="tx1"/>
                </a:solidFill>
              </a:rPr>
              <a:t>(Jan 2023 Minor Civil Division Estimates)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2A6734-AEEE-420D-9472-05637F7FE99C}"/>
              </a:ext>
            </a:extLst>
          </p:cNvPr>
          <p:cNvSpPr txBox="1"/>
          <p:nvPr/>
        </p:nvSpPr>
        <p:spPr>
          <a:xfrm>
            <a:off x="2440726" y="6564631"/>
            <a:ext cx="66804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Sources:  Population Estimates by WI Dept. of Administration, Demographic Services Center doa.wi.gov/demographics</a:t>
            </a:r>
            <a:br>
              <a:rPr lang="en-US" sz="10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	  Land Area from U.S. Census Bureau TIGER Shapefiles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9F3CF3-AD52-EC47-33F5-7A4515C1A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140" y="1143000"/>
            <a:ext cx="8228919" cy="5485946"/>
          </a:xfrm>
          <a:prstGeom prst="rect">
            <a:avLst/>
          </a:prstGeom>
        </p:spPr>
      </p:pic>
      <p:pic>
        <p:nvPicPr>
          <p:cNvPr id="10" name="Picture 9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6958FADF-1341-E92D-9278-DEAB41E59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140" y="1143000"/>
            <a:ext cx="8228919" cy="5485946"/>
          </a:xfrm>
          <a:prstGeom prst="rect">
            <a:avLst/>
          </a:prstGeom>
        </p:spPr>
      </p:pic>
      <p:pic>
        <p:nvPicPr>
          <p:cNvPr id="14" name="Picture 13" descr="A map of the united states&#10;&#10;Description automatically generated">
            <a:extLst>
              <a:ext uri="{FF2B5EF4-FFF2-40B4-BE49-F238E27FC236}">
                <a16:creationId xmlns:a16="http://schemas.microsoft.com/office/drawing/2014/main" id="{CAAFE1B9-1D0A-D6BD-2ED8-AA611B100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40" y="1143000"/>
            <a:ext cx="8228919" cy="5485946"/>
          </a:xfrm>
          <a:prstGeom prst="rect">
            <a:avLst/>
          </a:prstGeom>
        </p:spPr>
      </p:pic>
      <p:pic>
        <p:nvPicPr>
          <p:cNvPr id="17" name="Picture 16" descr="A map of the united states&#10;&#10;Description automatically generated">
            <a:extLst>
              <a:ext uri="{FF2B5EF4-FFF2-40B4-BE49-F238E27FC236}">
                <a16:creationId xmlns:a16="http://schemas.microsoft.com/office/drawing/2014/main" id="{8A42970C-4A93-8638-AFAA-7A36A79FA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140" y="1143000"/>
            <a:ext cx="8228919" cy="5485946"/>
          </a:xfrm>
          <a:prstGeom prst="rect">
            <a:avLst/>
          </a:prstGeom>
        </p:spPr>
      </p:pic>
      <p:pic>
        <p:nvPicPr>
          <p:cNvPr id="19" name="Picture 18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8ACF28A7-0C1A-FD35-A21C-4D37C00499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140" y="1143000"/>
            <a:ext cx="8228919" cy="5485946"/>
          </a:xfrm>
          <a:prstGeom prst="rect">
            <a:avLst/>
          </a:prstGeom>
        </p:spPr>
      </p:pic>
      <p:pic>
        <p:nvPicPr>
          <p:cNvPr id="21" name="Picture 20" descr="A map of the state of wisconsin&#10;&#10;Description automatically generated">
            <a:extLst>
              <a:ext uri="{FF2B5EF4-FFF2-40B4-BE49-F238E27FC236}">
                <a16:creationId xmlns:a16="http://schemas.microsoft.com/office/drawing/2014/main" id="{3FB1D774-7792-E6CF-142E-C8114434DB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40" y="1143000"/>
            <a:ext cx="8228919" cy="54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1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Year xmlns="9e30f06f-ad7a-453a-8e08-8a8878e30bd1" xsi:nil="true"/>
    <Division xmlns="9e30f06f-ad7a-453a-8e08-8a8878e30bd1">Unspecified</Division>
    <PublishingExpirationDate xmlns="http://schemas.microsoft.com/sharepoint/v3" xsi:nil="true"/>
    <PublishingStartDate xmlns="http://schemas.microsoft.com/sharepoint/v3" xsi:nil="true"/>
    <_dlc_DocId xmlns="bb65cc95-6d4e-4879-a879-9838761499af">33E6D4FPPFNA-1999820295-2070</_dlc_DocId>
    <_dlc_DocIdUrl xmlns="bb65cc95-6d4e-4879-a879-9838761499af">
      <Url>https://doa2016-auth-prod.wi.gov/_layouts/15/DocIdRedir.aspx?ID=33E6D4FPPFNA-1999820295-2070</Url>
      <Description>33E6D4FPPFNA-1999820295-2070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144E382B9BA4418775E128E5F912D6" ma:contentTypeVersion="2" ma:contentTypeDescription="Create a new document." ma:contentTypeScope="" ma:versionID="8f1a206daecbe22c359aada4a7ee7fbe">
  <xsd:schema xmlns:xsd="http://www.w3.org/2001/XMLSchema" xmlns:xs="http://www.w3.org/2001/XMLSchema" xmlns:p="http://schemas.microsoft.com/office/2006/metadata/properties" xmlns:ns1="http://schemas.microsoft.com/sharepoint/v3" xmlns:ns2="bb65cc95-6d4e-4879-a879-9838761499af" xmlns:ns3="9e30f06f-ad7a-453a-8e08-8a8878e30bd1" targetNamespace="http://schemas.microsoft.com/office/2006/metadata/properties" ma:root="true" ma:fieldsID="8e7c859c08d6dced290ad52845b841ee" ns1:_="" ns2:_="" ns3:_="">
    <xsd:import namespace="http://schemas.microsoft.com/sharepoint/v3"/>
    <xsd:import namespace="bb65cc95-6d4e-4879-a879-9838761499af"/>
    <xsd:import namespace="9e30f06f-ad7a-453a-8e08-8a8878e30bd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Division" minOccurs="0"/>
                <xsd:element ref="ns3:Document_x0020_Yea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5cc95-6d4e-4879-a879-9838761499a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0f06f-ad7a-453a-8e08-8a8878e30bd1" elementFormDefault="qualified">
    <xsd:import namespace="http://schemas.microsoft.com/office/2006/documentManagement/types"/>
    <xsd:import namespace="http://schemas.microsoft.com/office/infopath/2007/PartnerControls"/>
    <xsd:element name="Division" ma:index="13" nillable="true" ma:displayName="Division" ma:default="Unspecified" ma:description="DOA division" ma:format="RadioButtons" ma:internalName="Division">
      <xsd:simpleType>
        <xsd:restriction base="dms:Choice">
          <xsd:enumeration value="CPD"/>
          <xsd:enumeration value="DEBF"/>
          <xsd:enumeration value="DEHCR"/>
          <xsd:enumeration value="DEO"/>
          <xsd:enumeration value="DET"/>
          <xsd:enumeration value="DFD"/>
          <xsd:enumeration value="DFM"/>
          <xsd:enumeration value="DHA"/>
          <xsd:enumeration value="DIR"/>
          <xsd:enumeration value="DPM"/>
          <xsd:enumeration value="Gaming"/>
          <xsd:enumeration value="Legal"/>
          <xsd:enumeration value="SECY"/>
          <xsd:enumeration value="STAR"/>
          <xsd:enumeration value="Unspecified"/>
        </xsd:restriction>
      </xsd:simpleType>
    </xsd:element>
    <xsd:element name="Document_x0020_Year" ma:index="14" nillable="true" ma:displayName="Document Year" ma:description="Optional column for document year" ma:internalName="Document_x0020_Year">
      <xsd:simpleType>
        <xsd:restriction base="dms:Text">
          <xsd:maxLength value="255"/>
        </xsd:restriction>
      </xsd:simple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E13404-8096-4D25-BC96-B077063BD41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E5F9A296-43EC-4A90-A6EA-512B613DD9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C0C74E-D8E0-4775-959F-63C4C4CEE4B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9e30f06f-ad7a-453a-8e08-8a8878e30bd1"/>
    <ds:schemaRef ds:uri="http://schemas.microsoft.com/sharepoint/v3"/>
    <ds:schemaRef ds:uri="bb65cc95-6d4e-4879-a879-9838761499af"/>
  </ds:schemaRefs>
</ds:datastoreItem>
</file>

<file path=customXml/itemProps4.xml><?xml version="1.0" encoding="utf-8"?>
<ds:datastoreItem xmlns:ds="http://schemas.openxmlformats.org/officeDocument/2006/customXml" ds:itemID="{E4E18CAA-D614-4F50-8FC0-86462470E3EF}"/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14179</TotalTime>
  <Words>88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Gill Sans MT</vt:lpstr>
      <vt:lpstr>Wingdings 2</vt:lpstr>
      <vt:lpstr>Dividend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Grinder, Jennifer - DOA</dc:creator>
  <cp:lastModifiedBy>Barroilhet, Dan - DOA</cp:lastModifiedBy>
  <cp:revision>399</cp:revision>
  <cp:lastPrinted>2019-08-12T18:32:10Z</cp:lastPrinted>
  <dcterms:created xsi:type="dcterms:W3CDTF">2017-06-06T21:15:23Z</dcterms:created>
  <dcterms:modified xsi:type="dcterms:W3CDTF">2024-08-20T14:02:45Z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0x01010041144E382B9BA4418775E128E5F912D6</vt:lpwstr>
  </property>
  <property fmtid="{D5CDD505-2E9C-101B-9397-08002B2CF9AE}" pid="3" name="_dlc_DocIdItemGuid">
    <vt:lpwstr>76de20a0-3ddf-43b2-ba7f-400d948bf2af</vt:lpwstr>
  </property>
</Properties>
</file>