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7772400" cy="100584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DF1"/>
    <a:srgbClr val="395069"/>
    <a:srgbClr val="E4C45A"/>
    <a:srgbClr val="ECD5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28B7E9-13D5-5039-B5C7-B98F1AD16A54}" v="13" dt="2026-08-05T13:49:45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259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4128D-4C48-44F5-8CA9-3DEEC19BC03E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33747-E797-4D46-BCF7-FA3DBEECCA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1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4036E-91EB-48CA-86A8-B47966B72D3C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F6BF1-A5AF-4C59-82BB-F453774C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2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7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0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4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2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7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97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2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7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2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367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yer 8.5 x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1B1FCAC-7465-7658-5858-D9694536D3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 l="5820" t="-436" r="1" b="217"/>
          <a:stretch>
            <a:fillRect/>
          </a:stretch>
        </p:blipFill>
        <p:spPr>
          <a:xfrm flipH="1">
            <a:off x="1958230" y="-40766"/>
            <a:ext cx="5814170" cy="401444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DA7F4D3-EEA0-4A71-99C0-CF8C891958ED}"/>
              </a:ext>
            </a:extLst>
          </p:cNvPr>
          <p:cNvSpPr/>
          <p:nvPr userDrawn="1"/>
        </p:nvSpPr>
        <p:spPr>
          <a:xfrm>
            <a:off x="0" y="9256542"/>
            <a:ext cx="7772400" cy="801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7023AB-33B5-491E-A63C-04F3A295FA0D}"/>
              </a:ext>
            </a:extLst>
          </p:cNvPr>
          <p:cNvGrpSpPr/>
          <p:nvPr userDrawn="1"/>
        </p:nvGrpSpPr>
        <p:grpSpPr>
          <a:xfrm>
            <a:off x="-1" y="-28002"/>
            <a:ext cx="3806516" cy="4998012"/>
            <a:chOff x="-1" y="-18071"/>
            <a:chExt cx="3551712" cy="4663451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39F960E-73F2-49ED-BD53-430B324CFB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103859" cy="4627313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2DD18C4C-0EC4-4930-9254-9ED3347EF1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43283" y="-18071"/>
              <a:ext cx="1908428" cy="4663451"/>
            </a:xfrm>
            <a:prstGeom prst="rect">
              <a:avLst/>
            </a:prstGeom>
          </p:spPr>
        </p:pic>
      </p:grpSp>
      <p:sp>
        <p:nvSpPr>
          <p:cNvPr id="3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78624" y="7271533"/>
            <a:ext cx="1926496" cy="3158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Heading text here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AB6FDAE-DE86-4AA6-9C82-2263B00E7E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1525" y="4911814"/>
            <a:ext cx="3190875" cy="8572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CE844E1-B98F-4225-ADB9-F7B7FE3F2E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6815" y="6037735"/>
            <a:ext cx="1148739" cy="997019"/>
          </a:xfrm>
          <a:prstGeom prst="rect">
            <a:avLst/>
          </a:prstGeom>
        </p:spPr>
      </p:pic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0DD3788-4D4C-42EB-B54D-ACA14B3B1C67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007882" y="7271533"/>
            <a:ext cx="1926496" cy="3158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Heading text here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150744C5-CD1C-4113-9419-842241FC00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56073" y="6037735"/>
            <a:ext cx="1148739" cy="997019"/>
          </a:xfrm>
          <a:prstGeom prst="rect">
            <a:avLst/>
          </a:prstGeom>
        </p:spPr>
      </p:pic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C63311B7-4A4A-4A20-8425-D04117F78DA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5430908" y="7271533"/>
            <a:ext cx="1926496" cy="3158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Heading text here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4D645950-662C-4A46-890F-41C61E0CD3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9099" y="6037735"/>
            <a:ext cx="1148739" cy="997019"/>
          </a:xfrm>
          <a:prstGeom prst="rect">
            <a:avLst/>
          </a:prstGeom>
        </p:spPr>
      </p:pic>
      <p:sp>
        <p:nvSpPr>
          <p:cNvPr id="24" name="Text Placeholder 8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65341" y="3695409"/>
            <a:ext cx="1609866" cy="69430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cap="none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Event Address, City, ST  ZIP Code</a:t>
            </a:r>
          </a:p>
          <a:p>
            <a:pPr lvl="0"/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82F26498-E129-43DA-83EF-D2B0D95B3EDC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89070" y="2516346"/>
            <a:ext cx="2239076" cy="3702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1" cap="none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Save the Date</a:t>
            </a:r>
          </a:p>
        </p:txBody>
      </p:sp>
      <p:sp>
        <p:nvSpPr>
          <p:cNvPr id="59" name="Title 56">
            <a:extLst>
              <a:ext uri="{FF2B5EF4-FFF2-40B4-BE49-F238E27FC236}">
                <a16:creationId xmlns:a16="http://schemas.microsoft.com/office/drawing/2014/main" id="{3826DDF4-1914-41F4-8EC6-D1100F5DF28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236309" y="4079488"/>
            <a:ext cx="5121095" cy="7409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/>
            <a:r>
              <a:rPr lang="en-US"/>
              <a:t>Title of your event</a:t>
            </a:r>
            <a:endParaRPr lang="en-US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3BA8588-6AAC-4F6C-86E3-3FA8016FD0D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478625" y="784612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7A1E3A4-6C2C-40D8-ADE2-43E8C1E1E248}"/>
              </a:ext>
            </a:extLst>
          </p:cNvPr>
          <p:cNvSpPr>
            <a:spLocks noGrp="1"/>
          </p:cNvSpPr>
          <p:nvPr userDrawn="1">
            <p:ph idx="23" hasCustomPrompt="1"/>
          </p:nvPr>
        </p:nvSpPr>
        <p:spPr>
          <a:xfrm>
            <a:off x="3007883" y="784612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E44CFBC3-2E32-4E88-9D31-BA5AC4D33AFD}"/>
              </a:ext>
            </a:extLst>
          </p:cNvPr>
          <p:cNvSpPr>
            <a:spLocks noGrp="1"/>
          </p:cNvSpPr>
          <p:nvPr userDrawn="1">
            <p:ph idx="24" hasCustomPrompt="1"/>
          </p:nvPr>
        </p:nvSpPr>
        <p:spPr>
          <a:xfrm>
            <a:off x="5430909" y="7845001"/>
            <a:ext cx="1926495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737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D3D48-5C63-4CD0-B9D2-B4D2F496D790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FAEA7-0C3C-4CCF-BA6B-669D79158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9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hyperlink" Target="mailto:Anne.Gerke@wisconsin.gov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/>
          <p:cNvSpPr>
            <a:spLocks noGrp="1"/>
          </p:cNvSpPr>
          <p:nvPr>
            <p:ph type="body" sz="quarter" idx="16"/>
          </p:nvPr>
        </p:nvSpPr>
        <p:spPr>
          <a:xfrm>
            <a:off x="528908" y="7195333"/>
            <a:ext cx="1926496" cy="315802"/>
          </a:xfrm>
        </p:spPr>
        <p:txBody>
          <a:bodyPr/>
          <a:lstStyle/>
          <a:p>
            <a:r>
              <a:rPr lang="en-US" dirty="0"/>
              <a:t>Expert Speakers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8EA2DF-D9C6-4FA8-A858-55794D7894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83120" y="7195333"/>
            <a:ext cx="1926496" cy="315802"/>
          </a:xfrm>
        </p:spPr>
        <p:txBody>
          <a:bodyPr/>
          <a:lstStyle/>
          <a:p>
            <a:r>
              <a:rPr lang="en-US" dirty="0"/>
              <a:t>Actionable Insights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B4F9B6-B93A-4918-B008-95DFC5764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37332" y="7195333"/>
            <a:ext cx="1926496" cy="315802"/>
          </a:xfrm>
        </p:spPr>
        <p:txBody>
          <a:bodyPr/>
          <a:lstStyle/>
          <a:p>
            <a:r>
              <a:rPr lang="en-US" dirty="0"/>
              <a:t>Convenient &amp; Flexible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5"/>
          </p:nvPr>
        </p:nvSpPr>
        <p:spPr>
          <a:xfrm>
            <a:off x="478624" y="3166856"/>
            <a:ext cx="1770968" cy="553998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FFC000"/>
                </a:solidFill>
              </a:rPr>
              <a:t>November 18-19, 2026</a:t>
            </a: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12"/>
          </p:nvPr>
        </p:nvSpPr>
        <p:spPr>
          <a:xfrm>
            <a:off x="339892" y="1822015"/>
            <a:ext cx="2239076" cy="101479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Save the Date!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BE764C9B-ABF4-4201-90D5-B1740CD0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395069"/>
                </a:solidFill>
                <a:ea typeface="+mn-ea"/>
                <a:cs typeface="+mn-cs"/>
              </a:rPr>
              <a:t>2026 Wisconsin Statewide Procurement Virtual Conference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idx="1"/>
          </p:nvPr>
        </p:nvSpPr>
        <p:spPr>
          <a:xfrm>
            <a:off x="475563" y="7591105"/>
            <a:ext cx="2068302" cy="7848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/>
              <a:t>Hear from State </a:t>
            </a:r>
            <a:r>
              <a:rPr lang="en-US"/>
              <a:t>experts</a:t>
            </a:r>
            <a:r>
              <a:rPr lang="en-US" dirty="0"/>
              <a:t> and procurement professionals.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A4F1D4-D5C5-49B4-AB37-05A7AD212461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3156854" y="7619329"/>
            <a:ext cx="1867490" cy="78483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/>
              <a:t>Discover strategies and best practices you can put into action.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idx="24"/>
          </p:nvPr>
        </p:nvSpPr>
        <p:spPr>
          <a:xfrm>
            <a:off x="5637332" y="7619329"/>
            <a:ext cx="1867490" cy="75660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/>
              <a:t>Join live sessions and have access to on-demand content.</a:t>
            </a:r>
          </a:p>
        </p:txBody>
      </p:sp>
      <p:pic>
        <p:nvPicPr>
          <p:cNvPr id="10" name="Graphic 9" descr="Online meeting with solid fill">
            <a:extLst>
              <a:ext uri="{FF2B5EF4-FFF2-40B4-BE49-F238E27FC236}">
                <a16:creationId xmlns:a16="http://schemas.microsoft.com/office/drawing/2014/main" id="{B6452058-0749-000C-E021-D5E89B6050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4222" y="6117582"/>
            <a:ext cx="744976" cy="74497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BDA7DB1-0629-DA5C-1425-F8A46B4A36B3}"/>
              </a:ext>
            </a:extLst>
          </p:cNvPr>
          <p:cNvGrpSpPr/>
          <p:nvPr/>
        </p:nvGrpSpPr>
        <p:grpSpPr>
          <a:xfrm>
            <a:off x="5796246" y="-15946"/>
            <a:ext cx="1068832" cy="1837961"/>
            <a:chOff x="5945357" y="-15946"/>
            <a:chExt cx="1068832" cy="1837961"/>
          </a:xfrm>
        </p:grpSpPr>
        <p:sp>
          <p:nvSpPr>
            <p:cNvPr id="4" name="Flowchart: Off-page Connector 3">
              <a:extLst>
                <a:ext uri="{FF2B5EF4-FFF2-40B4-BE49-F238E27FC236}">
                  <a16:creationId xmlns:a16="http://schemas.microsoft.com/office/drawing/2014/main" id="{BEA1FDA7-05B4-638F-4D9C-2A420F9DB13A}"/>
                </a:ext>
              </a:extLst>
            </p:cNvPr>
            <p:cNvSpPr/>
            <p:nvPr/>
          </p:nvSpPr>
          <p:spPr>
            <a:xfrm>
              <a:off x="5945357" y="-15946"/>
              <a:ext cx="1022705" cy="1837961"/>
            </a:xfrm>
            <a:prstGeom prst="flowChartOffpageConnector">
              <a:avLst/>
            </a:prstGeom>
            <a:solidFill>
              <a:srgbClr val="E4C45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4C45A"/>
                </a:solidFill>
              </a:endParaRPr>
            </a:p>
            <a:p>
              <a:pPr algn="ctr"/>
              <a:endParaRPr lang="en-US" dirty="0">
                <a:solidFill>
                  <a:srgbClr val="E4C45A"/>
                </a:solidFill>
              </a:endParaRPr>
            </a:p>
            <a:p>
              <a:pPr algn="ctr"/>
              <a:endParaRPr lang="en-US" dirty="0">
                <a:solidFill>
                  <a:srgbClr val="E4C45A"/>
                </a:solidFill>
              </a:endParaRPr>
            </a:p>
            <a:p>
              <a:pPr algn="ctr"/>
              <a:endParaRPr lang="en-US" b="1" dirty="0">
                <a:solidFill>
                  <a:srgbClr val="395069"/>
                </a:solidFill>
              </a:endParaRPr>
            </a:p>
            <a:p>
              <a:pPr algn="ctr"/>
              <a:r>
                <a:rPr lang="en-US" b="1" dirty="0">
                  <a:solidFill>
                    <a:srgbClr val="395069"/>
                  </a:solidFill>
                </a:rPr>
                <a:t>VIRTUAL EVENT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17F0AA2-E547-F280-DF7B-8E7B3FE34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395069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991484" y="-10487"/>
              <a:ext cx="1022705" cy="1022705"/>
            </a:xfrm>
            <a:prstGeom prst="rect">
              <a:avLst/>
            </a:prstGeom>
            <a:noFill/>
          </p:spPr>
        </p:pic>
      </p:grpSp>
      <p:pic>
        <p:nvPicPr>
          <p:cNvPr id="21" name="Graphic 20" descr="Postit Notes with solid fill">
            <a:extLst>
              <a:ext uri="{FF2B5EF4-FFF2-40B4-BE49-F238E27FC236}">
                <a16:creationId xmlns:a16="http://schemas.microsoft.com/office/drawing/2014/main" id="{FC180012-6EBD-1798-7FB0-8932FDAE56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4540" y="6117582"/>
            <a:ext cx="744976" cy="744976"/>
          </a:xfrm>
          <a:prstGeom prst="rect">
            <a:avLst/>
          </a:prstGeom>
        </p:spPr>
      </p:pic>
      <p:pic>
        <p:nvPicPr>
          <p:cNvPr id="23" name="Graphic 22" descr="Vlog with solid fill">
            <a:extLst>
              <a:ext uri="{FF2B5EF4-FFF2-40B4-BE49-F238E27FC236}">
                <a16:creationId xmlns:a16="http://schemas.microsoft.com/office/drawing/2014/main" id="{8E138C1E-A9CB-AECB-42C0-44D2C64E9D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6864" y="6117582"/>
            <a:ext cx="744976" cy="7449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AF68570-73F3-9770-A7B2-8C674D303EA2}"/>
              </a:ext>
            </a:extLst>
          </p:cNvPr>
          <p:cNvSpPr txBox="1"/>
          <p:nvPr/>
        </p:nvSpPr>
        <p:spPr>
          <a:xfrm>
            <a:off x="66675" y="5080695"/>
            <a:ext cx="76477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Mark your calendar for the 10</a:t>
            </a:r>
            <a:r>
              <a:rPr lang="en-US" sz="1500" baseline="30000" dirty="0"/>
              <a:t>th</a:t>
            </a:r>
            <a:r>
              <a:rPr lang="en-US" sz="1500" dirty="0"/>
              <a:t> annual Wisconsin Procurement Virtual Conference to be held on the afternoon of Wednesday, November 18</a:t>
            </a:r>
            <a:r>
              <a:rPr lang="en-US" sz="1500" baseline="30000" dirty="0"/>
              <a:t>th</a:t>
            </a:r>
            <a:r>
              <a:rPr lang="en-US" sz="1500" dirty="0"/>
              <a:t> and the morning of Thursday, November 19</a:t>
            </a:r>
            <a:r>
              <a:rPr lang="en-US" sz="1500" baseline="30000" dirty="0"/>
              <a:t>th</a:t>
            </a:r>
            <a:r>
              <a:rPr lang="en-US" sz="1500" dirty="0"/>
              <a:t>. Registration opens in October. More details coming soon!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AD5F81-BAE5-5369-015E-609A6B124E54}"/>
              </a:ext>
            </a:extLst>
          </p:cNvPr>
          <p:cNvSpPr txBox="1"/>
          <p:nvPr/>
        </p:nvSpPr>
        <p:spPr>
          <a:xfrm>
            <a:off x="66675" y="9602726"/>
            <a:ext cx="7647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Contact Anne Gerke at </a:t>
            </a:r>
            <a:r>
              <a:rPr lang="en-US" sz="1200" i="1" dirty="0">
                <a:hlinkClick r:id="rId7"/>
              </a:rPr>
              <a:t>Anne.Gerke@wisconsin.gov</a:t>
            </a:r>
            <a:r>
              <a:rPr lang="en-US" sz="1200" i="1" dirty="0"/>
              <a:t> with any questions regarding the conference.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6B34B9-A354-65FF-FE0F-380B56EA8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0420" y="8392107"/>
            <a:ext cx="913216" cy="913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08884B-2A25-0C71-7B5A-F514ACA7587D}"/>
              </a:ext>
            </a:extLst>
          </p:cNvPr>
          <p:cNvSpPr txBox="1"/>
          <p:nvPr/>
        </p:nvSpPr>
        <p:spPr>
          <a:xfrm>
            <a:off x="0" y="9321495"/>
            <a:ext cx="7639050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i="1" dirty="0"/>
              <a:t>The Conference is for State Agency employees and UW procurement staff only.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0050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2013 - 2022 THEME" val="FdeZYGPZ"/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Year xmlns="9e30f06f-ad7a-453a-8e08-8a8878e30bd1" xsi:nil="true"/>
    <Division xmlns="9e30f06f-ad7a-453a-8e08-8a8878e30bd1">Unspecified</Division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0960F799608D40B268EF362136E472" ma:contentTypeVersion="2" ma:contentTypeDescription="Create a new document." ma:contentTypeScope="" ma:versionID="1d34369d82875d4fefc459324214a2cf">
  <xsd:schema xmlns:xsd="http://www.w3.org/2001/XMLSchema" xmlns:xs="http://www.w3.org/2001/XMLSchema" xmlns:p="http://schemas.microsoft.com/office/2006/metadata/properties" xmlns:ns1="http://schemas.microsoft.com/sharepoint/v3" xmlns:ns2="bb65cc95-6d4e-4879-a879-9838761499af" xmlns:ns3="9e30f06f-ad7a-453a-8e08-8a8878e30bd1" targetNamespace="http://schemas.microsoft.com/office/2006/metadata/properties" ma:root="true" ma:fieldsID="1ddba191fe32f271881202d863abdb77" ns1:_="" ns2:_="" ns3:_="">
    <xsd:import namespace="http://schemas.microsoft.com/sharepoint/v3"/>
    <xsd:import namespace="bb65cc95-6d4e-4879-a879-9838761499af"/>
    <xsd:import namespace="9e30f06f-ad7a-453a-8e08-8a8878e30bd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  <xsd:element ref="ns3:Division" minOccurs="0"/>
                <xsd:element ref="ns3:Document_x0020_Year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65cc95-6d4e-4879-a879-9838761499af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0f06f-ad7a-453a-8e08-8a8878e30bd1" elementFormDefault="qualified">
    <xsd:import namespace="http://schemas.microsoft.com/office/2006/documentManagement/types"/>
    <xsd:import namespace="http://schemas.microsoft.com/office/infopath/2007/PartnerControls"/>
    <xsd:element name="Division" ma:index="13" nillable="true" ma:displayName="Division" ma:default="Unspecified" ma:description="DOA division" ma:format="RadioButtons" ma:internalName="Division">
      <xsd:simpleType>
        <xsd:restriction base="dms:Choice">
          <xsd:enumeration value="CPD"/>
          <xsd:enumeration value="DEBF"/>
          <xsd:enumeration value="DEHCR"/>
          <xsd:enumeration value="DEO"/>
          <xsd:enumeration value="DET"/>
          <xsd:enumeration value="DFD"/>
          <xsd:enumeration value="DFM"/>
          <xsd:enumeration value="DHA"/>
          <xsd:enumeration value="DIR"/>
          <xsd:enumeration value="DPM"/>
          <xsd:enumeration value="Gaming"/>
          <xsd:enumeration value="Legal"/>
          <xsd:enumeration value="SECY"/>
          <xsd:enumeration value="STAR"/>
          <xsd:enumeration value="Unspecified"/>
        </xsd:restriction>
      </xsd:simpleType>
    </xsd:element>
    <xsd:element name="Document_x0020_Year" ma:index="14" nillable="true" ma:displayName="Document Year" ma:description="Optional column for document year" ma:internalName="Document_x0020_Year">
      <xsd:simpleType>
        <xsd:restriction base="dms:Text">
          <xsd:maxLength value="255"/>
        </xsd:restriction>
      </xsd:simpleType>
    </xsd:element>
    <xsd:element name="SharedWithUsers" ma:index="1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AA1A6F7-145C-4856-A62A-BB446C8BDF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2C63B-8D78-4333-B59E-58A6C7370C2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212dcb86-0368-4293-865c-d4adf52d42ca"/>
    <ds:schemaRef ds:uri="25b78c9f-3eef-44c3-bed0-54dc282e9d79"/>
  </ds:schemaRefs>
</ds:datastoreItem>
</file>

<file path=customXml/itemProps3.xml><?xml version="1.0" encoding="utf-8"?>
<ds:datastoreItem xmlns:ds="http://schemas.openxmlformats.org/officeDocument/2006/customXml" ds:itemID="{0334D02D-F721-449E-982E-013074C519D9}"/>
</file>

<file path=customXml/itemProps4.xml><?xml version="1.0" encoding="utf-8"?>
<ds:datastoreItem xmlns:ds="http://schemas.openxmlformats.org/officeDocument/2006/customXml" ds:itemID="{FEE4BA31-8AE7-46B9-B35F-DEC877ED070A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131</TotalTime>
  <Words>124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2013 - 2022 Theme</vt:lpstr>
      <vt:lpstr>2026 Wisconsin Statewide Procurement Virtual Conference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Gerke, Anne - DOA</dc:creator>
  <cp:lastModifiedBy>Gerke, Anne - DOA</cp:lastModifiedBy>
  <cp:revision>8</cp:revision>
  <dcterms:created xsi:type="dcterms:W3CDTF">2026-07-14T15:51:28Z</dcterms:created>
  <dcterms:modified xsi:type="dcterms:W3CDTF">2026-09-10T15:41:12Z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0x010100890960F799608D40B268EF362136E472</vt:lpwstr>
  </property>
  <property fmtid="{D5CDD505-2E9C-101B-9397-08002B2CF9AE}" pid="3" name="ArticulateGUID">
    <vt:lpwstr>480F22B4-B241-4514-AA18-74B038081968</vt:lpwstr>
  </property>
  <property fmtid="{D5CDD505-2E9C-101B-9397-08002B2CF9AE}" pid="4" name="ArticulatePath">
    <vt:lpwstr>2026 Save the Date - DRAFT</vt:lpwstr>
  </property>
  <property fmtid="{D5CDD505-2E9C-101B-9397-08002B2CF9AE}" pid="5" name="MediaServiceImageTags">
    <vt:lpwstr/>
  </property>
</Properties>
</file>