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0" r:id="rId1"/>
  </p:sld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4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30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28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083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1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81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13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52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12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1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83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66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12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a.wi.gov/Pages/LocalGovtsGrants/RHDHomePage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OADOHAffordableHousingHelp@wisconsin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DOADOHAffordableHousingHelp@wisconsin.gov" TargetMode="External"/><Relationship Id="rId2" Type="http://schemas.openxmlformats.org/officeDocument/2006/relationships/hyperlink" Target="https://doa.wi.gov/Pages/LocalGovtsGrants/AffordableHousingPrograms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>
          <a:gsLst>
            <a:gs pos="100000">
              <a:schemeClr val="tx1"/>
            </a:gs>
            <a:gs pos="100000">
              <a:schemeClr val="bg2">
                <a:lumMod val="20000"/>
                <a:lumOff val="8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9505" y="430306"/>
            <a:ext cx="9368113" cy="3083860"/>
          </a:xfrm>
          <a:effectLst>
            <a:innerShdw blurRad="63500" dist="50800" dir="8100000">
              <a:schemeClr val="tx2">
                <a:alpha val="50000"/>
              </a:schemeClr>
            </a:inn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>
                <a:solidFill>
                  <a:schemeClr val="bg1"/>
                </a:solidFill>
              </a:rPr>
              <a:t>Division of Energy, Housing, and Community Resources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49942" y="3668555"/>
            <a:ext cx="6252882" cy="120824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800" b="1" dirty="0">
                <a:solidFill>
                  <a:srgbClr val="C00000"/>
                </a:solidFill>
              </a:rPr>
              <a:t>Department of Administration</a:t>
            </a:r>
          </a:p>
          <a:p>
            <a:pPr algn="l"/>
            <a:r>
              <a:rPr lang="en-US" sz="2800" b="1" dirty="0">
                <a:solidFill>
                  <a:srgbClr val="C00000"/>
                </a:solidFill>
              </a:rPr>
              <a:t>State of Wisconsin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0658" y="5642393"/>
            <a:ext cx="2617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July, 2018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922" y="3818965"/>
            <a:ext cx="3108680" cy="200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034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10259606" cy="3403600"/>
          </a:xfrm>
        </p:spPr>
        <p:txBody>
          <a:bodyPr>
            <a:normAutofit fontScale="90000"/>
          </a:bodyPr>
          <a:lstStyle/>
          <a:p>
            <a:r>
              <a:rPr lang="en-US" sz="8800" b="1" dirty="0"/>
              <a:t>Rental Housing Development (RHD)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330" y="3833906"/>
            <a:ext cx="9430871" cy="2028162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C00000"/>
                </a:solidFill>
              </a:rPr>
              <a:t>In-Service Reporting</a:t>
            </a:r>
          </a:p>
        </p:txBody>
      </p:sp>
    </p:spTree>
    <p:extLst>
      <p:ext uri="{BB962C8B-B14F-4D97-AF65-F5344CB8AC3E}">
        <p14:creationId xmlns:p14="http://schemas.microsoft.com/office/powerpoint/2010/main" val="119817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7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What is In-service?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26024"/>
            <a:ext cx="9603275" cy="34403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In-Service report is an annual reporting requirement that is subject to review yearly during a projects affordability period.</a:t>
            </a:r>
          </a:p>
          <a:p>
            <a:r>
              <a:rPr lang="en-US" dirty="0"/>
              <a:t>The report shall consist of an income/expense operating budget report for the project that covers the previous 12-month period and the current year, as well as audited financials. Grantees will be required to certify that the property has a current insurance policy that identifies Division of Energy, Housing, and Community Resources (DEHCR) as the “mortgagee,” or “additional interest” in the policy declaration page. </a:t>
            </a:r>
          </a:p>
          <a:p>
            <a:r>
              <a:rPr lang="en-US" dirty="0"/>
              <a:t>In-service is required each year during the period of affordability, to be received on or before </a:t>
            </a:r>
            <a:r>
              <a:rPr lang="en-US" b="1" dirty="0"/>
              <a:t>April 21st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194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376518"/>
            <a:ext cx="9603275" cy="1262083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Who needs to submit        </a:t>
            </a:r>
            <a:br>
              <a:rPr lang="en-US" sz="4400" b="1" dirty="0"/>
            </a:br>
            <a:r>
              <a:rPr lang="en-US" sz="4400" b="1" dirty="0"/>
              <a:t>In-Service?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Any project that is still in the Affordability Period is required to submit Annual In-Service reports to remain in contractual compliance with program rules and regulations. </a:t>
            </a:r>
          </a:p>
          <a:p>
            <a:pPr lvl="1"/>
            <a:r>
              <a:rPr lang="en-US" sz="2600" dirty="0">
                <a:solidFill>
                  <a:srgbClr val="C00000"/>
                </a:solidFill>
              </a:rPr>
              <a:t>Please refer to your contract if you are unsure if your project is still in the Affordability Period.</a:t>
            </a:r>
          </a:p>
        </p:txBody>
      </p:sp>
    </p:spTree>
    <p:extLst>
      <p:ext uri="{BB962C8B-B14F-4D97-AF65-F5344CB8AC3E}">
        <p14:creationId xmlns:p14="http://schemas.microsoft.com/office/powerpoint/2010/main" val="283912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6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84" y="293925"/>
            <a:ext cx="4782657" cy="2257196"/>
          </a:xfrm>
          <a:noFill/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/>
              <a:t>How to fill out the In-service Cover Page</a:t>
            </a:r>
          </a:p>
        </p:txBody>
      </p:sp>
      <p:sp>
        <p:nvSpPr>
          <p:cNvPr id="38" name="Content Placeholder 26">
            <a:extLst>
              <a:ext uri="{FF2B5EF4-FFF2-40B4-BE49-F238E27FC236}">
                <a16:creationId xmlns:a16="http://schemas.microsoft.com/office/drawing/2014/main" id="{E8EFD522-ECBC-47D5-84AB-0AFF21923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084" y="3281082"/>
            <a:ext cx="5074024" cy="2660607"/>
          </a:xfrm>
        </p:spPr>
        <p:txBody>
          <a:bodyPr>
            <a:noAutofit/>
          </a:bodyPr>
          <a:lstStyle/>
          <a:p>
            <a:r>
              <a:rPr lang="en-US" sz="2400" dirty="0"/>
              <a:t>1A=Fill in the Project Name </a:t>
            </a:r>
          </a:p>
          <a:p>
            <a:r>
              <a:rPr lang="en-US" sz="2400" dirty="0"/>
              <a:t>1B=Project Address (this is the address where the tenants are residing) </a:t>
            </a:r>
          </a:p>
          <a:p>
            <a:r>
              <a:rPr lang="en-US" sz="2400" dirty="0"/>
              <a:t>1=Signed Name and Job Title, followed by the date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8474" y="437360"/>
            <a:ext cx="6104938" cy="5504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0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800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What documents need to be submitted with the In-Service?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1. Audited financials covering the previous 12 month period</a:t>
            </a:r>
          </a:p>
          <a:p>
            <a:r>
              <a:rPr lang="en-US" dirty="0"/>
              <a:t>2. Operating budget for the previous year</a:t>
            </a:r>
          </a:p>
          <a:p>
            <a:r>
              <a:rPr lang="en-US" dirty="0"/>
              <a:t>3. Operating budget for the current year</a:t>
            </a:r>
          </a:p>
          <a:p>
            <a:r>
              <a:rPr lang="en-US" dirty="0"/>
              <a:t>4. The signed In-Service form on the previous page</a:t>
            </a:r>
          </a:p>
          <a:p>
            <a:pPr lvl="1"/>
            <a:r>
              <a:rPr lang="en-US" dirty="0"/>
              <a:t>In-Service Report Requirements Form can be found at </a:t>
            </a:r>
            <a:r>
              <a:rPr lang="en-US" dirty="0">
                <a:hlinkClick r:id="rId2"/>
              </a:rPr>
              <a:t>https://doa.wi.gov/Pages/LocalGovtsGrants/RHDHomePage.aspx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b="1" u="sng" dirty="0"/>
              <a:t>NOTE</a:t>
            </a:r>
            <a:r>
              <a:rPr lang="en-US" b="1" dirty="0"/>
              <a:t>: </a:t>
            </a:r>
            <a:r>
              <a:rPr lang="en-US" dirty="0"/>
              <a:t>Operating budgets should include Profit and Loss or Debt Coverage Ratio</a:t>
            </a:r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27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121" y="482172"/>
            <a:ext cx="4170659" cy="119252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Where to send your In-service Package: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06" y="1703294"/>
            <a:ext cx="5166851" cy="392797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Please send your In-Service Report Requirements form and supporting documentation to </a:t>
            </a:r>
            <a:r>
              <a:rPr lang="en-US" sz="2800" u="sng" dirty="0">
                <a:hlinkClick r:id="rId2"/>
              </a:rPr>
              <a:t>DOADOHAffordableHousingHelp@wisconsin.gov</a:t>
            </a:r>
            <a:r>
              <a:rPr lang="en-US" sz="2800" dirty="0"/>
              <a:t> </a:t>
            </a:r>
          </a:p>
          <a:p>
            <a:r>
              <a:rPr lang="en-US" sz="2800" dirty="0"/>
              <a:t>Title your email with the name of your project and In-Service form (see example)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6278" y="645458"/>
            <a:ext cx="5777870" cy="4751435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514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791" y="573741"/>
            <a:ext cx="9603275" cy="128001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More information: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2" y="1853754"/>
            <a:ext cx="11546541" cy="3612591"/>
          </a:xfrm>
        </p:spPr>
        <p:txBody>
          <a:bodyPr>
            <a:noAutofit/>
          </a:bodyPr>
          <a:lstStyle/>
          <a:p>
            <a:r>
              <a:rPr lang="en-US" sz="2800" dirty="0"/>
              <a:t>Please refer to our website under HOME Rental Housing Development (RHD).  </a:t>
            </a:r>
            <a:r>
              <a:rPr lang="en-US" sz="2800"/>
              <a:t>You </a:t>
            </a:r>
            <a:r>
              <a:rPr lang="en-US" sz="2800" dirty="0"/>
              <a:t>will find links with information to </a:t>
            </a:r>
            <a:r>
              <a:rPr lang="en-US" sz="2800"/>
              <a:t>the In-Service </a:t>
            </a:r>
            <a:r>
              <a:rPr lang="en-US" sz="2800" dirty="0"/>
              <a:t>cover page, as well as any other information needed </a:t>
            </a:r>
            <a:r>
              <a:rPr lang="en-US" sz="2800" dirty="0">
                <a:solidFill>
                  <a:srgbClr val="FF0000"/>
                </a:solidFill>
                <a:hlinkClick r:id="rId2"/>
              </a:rPr>
              <a:t>https://doa.wi.gov/Pages/LocalGovtsGrants/AffordableHousingPrograms.aspx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Questions should be referred to </a:t>
            </a:r>
            <a:r>
              <a:rPr lang="en-US" sz="2800" u="sng" dirty="0">
                <a:hlinkClick r:id="rId3"/>
              </a:rPr>
              <a:t>DOADOHAffordableHousingHelp@wisconsin.gov</a:t>
            </a:r>
            <a:r>
              <a:rPr lang="en-US" sz="2800" dirty="0"/>
              <a:t> for assistance. </a:t>
            </a:r>
          </a:p>
        </p:txBody>
      </p:sp>
    </p:spTree>
    <p:extLst>
      <p:ext uri="{BB962C8B-B14F-4D97-AF65-F5344CB8AC3E}">
        <p14:creationId xmlns:p14="http://schemas.microsoft.com/office/powerpoint/2010/main" val="34727354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F7B3F25A96C54C9B76362B105D646D" ma:contentTypeVersion="2" ma:contentTypeDescription="Create a new document." ma:contentTypeScope="" ma:versionID="61fb13a129160efefed5f0c4eda78791">
  <xsd:schema xmlns:xsd="http://www.w3.org/2001/XMLSchema" xmlns:xs="http://www.w3.org/2001/XMLSchema" xmlns:p="http://schemas.microsoft.com/office/2006/metadata/properties" xmlns:ns1="http://schemas.microsoft.com/sharepoint/v3" xmlns:ns2="bb65cc95-6d4e-4879-a879-9838761499af" xmlns:ns3="9e30f06f-ad7a-453a-8e08-8a8878e30bd1" targetNamespace="http://schemas.microsoft.com/office/2006/metadata/properties" ma:root="true" ma:fieldsID="67ebbaea808b247c46602f4156dd947f" ns1:_="" ns2:_="" ns3:_="">
    <xsd:import namespace="http://schemas.microsoft.com/sharepoint/v3"/>
    <xsd:import namespace="bb65cc95-6d4e-4879-a879-9838761499af"/>
    <xsd:import namespace="9e30f06f-ad7a-453a-8e08-8a8878e30bd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Division" minOccurs="0"/>
                <xsd:element ref="ns3:Document_x0020_Year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5cc95-6d4e-4879-a879-9838761499a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0f06f-ad7a-453a-8e08-8a8878e30bd1" elementFormDefault="qualified">
    <xsd:import namespace="http://schemas.microsoft.com/office/2006/documentManagement/types"/>
    <xsd:import namespace="http://schemas.microsoft.com/office/infopath/2007/PartnerControls"/>
    <xsd:element name="Division" ma:index="13" nillable="true" ma:displayName="Division" ma:default="Unspecified" ma:description="DOA division" ma:format="RadioButtons" ma:internalName="Division">
      <xsd:simpleType>
        <xsd:restriction base="dms:Choice">
          <xsd:enumeration value="CPD"/>
          <xsd:enumeration value="DEBF"/>
          <xsd:enumeration value="DEHCR"/>
          <xsd:enumeration value="DEO"/>
          <xsd:enumeration value="DET"/>
          <xsd:enumeration value="DFD"/>
          <xsd:enumeration value="DFM"/>
          <xsd:enumeration value="DHA"/>
          <xsd:enumeration value="DIR"/>
          <xsd:enumeration value="DPM"/>
          <xsd:enumeration value="Gaming"/>
          <xsd:enumeration value="Legal"/>
          <xsd:enumeration value="SECY"/>
          <xsd:enumeration value="STAR"/>
          <xsd:enumeration value="Unspecified"/>
        </xsd:restriction>
      </xsd:simpleType>
    </xsd:element>
    <xsd:element name="Document_x0020_Year" ma:index="14" nillable="true" ma:displayName="Document Year" ma:description="Optional column for document year" ma:internalName="Document_x0020_Year">
      <xsd:simpleType>
        <xsd:restriction base="dms:Text">
          <xsd:maxLength value="255"/>
        </xsd:restriction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Year xmlns="9e30f06f-ad7a-453a-8e08-8a8878e30bd1" xsi:nil="true"/>
    <Division xmlns="9e30f06f-ad7a-453a-8e08-8a8878e30bd1">Unspecified</Division>
    <PublishingExpirationDate xmlns="http://schemas.microsoft.com/sharepoint/v3" xsi:nil="true"/>
    <PublishingStartDate xmlns="http://schemas.microsoft.com/sharepoint/v3" xsi:nil="true"/>
    <_dlc_DocId xmlns="bb65cc95-6d4e-4879-a879-9838761499af">33E6D4FPPFNA-223884491-2285</_dlc_DocId>
    <_dlc_DocIdUrl xmlns="bb65cc95-6d4e-4879-a879-9838761499af">
      <Url>https://doa.wi.gov/_layouts/15/DocIdRedir.aspx?ID=33E6D4FPPFNA-223884491-2285</Url>
      <Description>33E6D4FPPFNA-223884491-2285</Description>
    </_dlc_DocIdUrl>
  </documentManagement>
</p:properties>
</file>

<file path=customXml/itemProps1.xml><?xml version="1.0" encoding="utf-8"?>
<ds:datastoreItem xmlns:ds="http://schemas.openxmlformats.org/officeDocument/2006/customXml" ds:itemID="{BFCA73A7-DF94-43FA-917C-78D30E5A9211}"/>
</file>

<file path=customXml/itemProps2.xml><?xml version="1.0" encoding="utf-8"?>
<ds:datastoreItem xmlns:ds="http://schemas.openxmlformats.org/officeDocument/2006/customXml" ds:itemID="{5CA0B829-3868-4729-B586-9F1FA9D29C86}"/>
</file>

<file path=customXml/itemProps3.xml><?xml version="1.0" encoding="utf-8"?>
<ds:datastoreItem xmlns:ds="http://schemas.openxmlformats.org/officeDocument/2006/customXml" ds:itemID="{1470AAC2-C32B-4592-BFC3-95CBAF21DFD4}"/>
</file>

<file path=customXml/itemProps4.xml><?xml version="1.0" encoding="utf-8"?>
<ds:datastoreItem xmlns:ds="http://schemas.openxmlformats.org/officeDocument/2006/customXml" ds:itemID="{0408313B-F49B-4566-B2D0-19AD0CDE913E}"/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946</TotalTime>
  <Words>422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Division of Energy, Housing, and Community Resources</vt:lpstr>
      <vt:lpstr>Rental Housing Development (RHD)</vt:lpstr>
      <vt:lpstr>What is In-service?</vt:lpstr>
      <vt:lpstr>Who needs to submit         In-Service?</vt:lpstr>
      <vt:lpstr>How to fill out the In-service Cover Page</vt:lpstr>
      <vt:lpstr>What documents need to be submitted with the In-Service? </vt:lpstr>
      <vt:lpstr>Where to send your In-service Package:</vt:lpstr>
      <vt:lpstr>More information: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In-service Reporting</dc:title>
  <dc:creator>Gmeinder, Aly - DOA</dc:creator>
  <cp:lastModifiedBy>Gmeinder, Aly - DOA</cp:lastModifiedBy>
  <cp:revision>30</cp:revision>
  <dcterms:created xsi:type="dcterms:W3CDTF">2018-07-12T20:00:29Z</dcterms:created>
  <dcterms:modified xsi:type="dcterms:W3CDTF">2018-07-17T22:05:11Z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0x0101004EF7B3F25A96C54C9B76362B105D646D</vt:lpwstr>
  </property>
  <property fmtid="{D5CDD505-2E9C-101B-9397-08002B2CF9AE}" pid="3" name="_dlc_DocIdItemGuid">
    <vt:lpwstr>9909e4ae-7a72-4d5c-b151-dd202080b826</vt:lpwstr>
  </property>
</Properties>
</file>