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5"/>
  </p:sldMasterIdLst>
  <p:sldIdLst>
    <p:sldId id="259" r:id="rId6"/>
    <p:sldId id="261" r:id="rId7"/>
    <p:sldId id="279" r:id="rId8"/>
    <p:sldId id="264" r:id="rId9"/>
    <p:sldId id="284" r:id="rId10"/>
    <p:sldId id="283" r:id="rId11"/>
    <p:sldId id="278" r:id="rId12"/>
    <p:sldId id="266" r:id="rId13"/>
    <p:sldId id="281" r:id="rId14"/>
    <p:sldId id="268" r:id="rId15"/>
    <p:sldId id="269" r:id="rId16"/>
    <p:sldId id="280" r:id="rId17"/>
    <p:sldId id="271" r:id="rId18"/>
    <p:sldId id="282" r:id="rId19"/>
    <p:sldId id="275" r:id="rId20"/>
    <p:sldId id="277" r:id="rId2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meinder, Aly - DOA" initials="GA-D" lastIdx="1" clrIdx="0">
    <p:extLst>
      <p:ext uri="{19B8F6BF-5375-455C-9EA6-DF929625EA0E}">
        <p15:presenceInfo xmlns:p15="http://schemas.microsoft.com/office/powerpoint/2012/main" userId="S-1-5-21-1656521779-2365707116-392524534-2615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99" autoAdjust="0"/>
  </p:normalViewPr>
  <p:slideViewPr>
    <p:cSldViewPr snapToGrid="0">
      <p:cViewPr varScale="1">
        <p:scale>
          <a:sx n="81" d="100"/>
          <a:sy n="81" d="100"/>
        </p:scale>
        <p:origin x="60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041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DOADOHAffordableHousingHelp@wisconsin.gov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huduser.gov/husm/uam.html" TargetMode="External"/><Relationship Id="rId2" Type="http://schemas.openxmlformats.org/officeDocument/2006/relationships/hyperlink" Target="https://www.hudexchange.info/programs/home/home-rent-limit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hudexchange.info/programs/home/home-income-limit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4630" y="2631164"/>
            <a:ext cx="11009205" cy="2891167"/>
          </a:xfrm>
          <a:effectLst>
            <a:innerShdw blurRad="63500" dist="50800" dir="8100000">
              <a:schemeClr val="tx2">
                <a:alpha val="50000"/>
              </a:schemeClr>
            </a:inn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Division of Energy, Housing and Community Resources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Rental Housing Development (RHD)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Annual Data Compliance Reporting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0273" y="6349759"/>
            <a:ext cx="2617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November, 2019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1571" y="623070"/>
            <a:ext cx="3108680" cy="2008094"/>
          </a:xfrm>
          <a:prstGeom prst="rect">
            <a:avLst/>
          </a:prstGeom>
        </p:spPr>
      </p:pic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70650CF1-7815-4B4A-A179-A84CAB8BB3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4630" y="317090"/>
            <a:ext cx="2620055" cy="2620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203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9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451578" y="1327032"/>
            <a:ext cx="9603275" cy="1049235"/>
          </a:xfrm>
        </p:spPr>
        <p:txBody>
          <a:bodyPr>
            <a:noAutofit/>
          </a:bodyPr>
          <a:lstStyle/>
          <a:p>
            <a:r>
              <a:rPr lang="en-US" sz="28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Completing the Report: Current Information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63454" y="2039482"/>
            <a:ext cx="9603275" cy="3858975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The second page of the Report is for current tenant and unit data as of September 30th 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All HOME assisted units should be reported even if vacant</a:t>
            </a:r>
            <a:endParaRPr lang="en-US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557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1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690" y="1331713"/>
            <a:ext cx="10571150" cy="1692390"/>
          </a:xfrm>
        </p:spPr>
        <p:txBody>
          <a:bodyPr>
            <a:noAutofit/>
          </a:bodyPr>
          <a:lstStyle/>
          <a:p>
            <a:r>
              <a:rPr lang="en-US" sz="28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Completing the Report: Current Information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91D50FA-27D8-42C2-BE5D-A395BF7D2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693" y="1797901"/>
            <a:ext cx="8171727" cy="42612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u="sng" dirty="0">
                <a:latin typeface="Calibri" panose="020F0502020204030204" pitchFamily="34" charset="0"/>
                <a:cs typeface="Calibri" panose="020F0502020204030204" pitchFamily="34" charset="0"/>
              </a:rPr>
              <a:t>HOME-Assisted Unit Information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2-1	Unit (Apt.) # The apartment number for the HOME assisted unit</a:t>
            </a:r>
          </a:p>
          <a:p>
            <a:pPr marL="225425" lvl="1" indent="-225425">
              <a:lnSpc>
                <a:spcPct val="110000"/>
              </a:lnSpc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2-2	HOME assisted unit designation</a:t>
            </a:r>
          </a:p>
          <a:p>
            <a:pPr marL="1317625" lvl="2" indent="-403225">
              <a:lnSpc>
                <a:spcPct val="11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60%,50%,30%, SRO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2-3	Number of bedrooms in the HOME assisted unit 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2-4	Any utilities paid by tenant? 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2-5	Current Tenant’s last name, or Vacant, as applicable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2-6	Current number of people living in the household</a:t>
            </a:r>
            <a:endParaRPr lang="en-US" sz="16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945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1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690" y="1329593"/>
            <a:ext cx="10571150" cy="1692390"/>
          </a:xfrm>
        </p:spPr>
        <p:txBody>
          <a:bodyPr>
            <a:noAutofit/>
          </a:bodyPr>
          <a:lstStyle/>
          <a:p>
            <a:r>
              <a:rPr lang="en-US" sz="28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Completing the Report: Current Information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91D50FA-27D8-42C2-BE5D-A395BF7D2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710" y="1797901"/>
            <a:ext cx="10158482" cy="42612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u="sng" dirty="0">
                <a:latin typeface="Calibri" panose="020F0502020204030204" pitchFamily="34" charset="0"/>
                <a:cs typeface="Calibri" panose="020F0502020204030204" pitchFamily="34" charset="0"/>
              </a:rPr>
              <a:t>Current Tenant Information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2-5	Current Tenant’s last name, or Vacant, as applicable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2-6	Current number of people living in the household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2-7	Date the current lease expires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2-8	Tenant’s current gross income as of most recent certification / re-certification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2-9	Date of the last, most recent, income re-certification / income determination</a:t>
            </a:r>
            <a:endParaRPr lang="en-US" sz="16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514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1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655" y="1329942"/>
            <a:ext cx="10511855" cy="1371584"/>
          </a:xfrm>
        </p:spPr>
        <p:txBody>
          <a:bodyPr>
            <a:normAutofit/>
          </a:bodyPr>
          <a:lstStyle/>
          <a:p>
            <a:r>
              <a:rPr lang="en-US" sz="28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Completing the Report: Current Information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91D50FA-27D8-42C2-BE5D-A395BF7D2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9780" y="1754477"/>
            <a:ext cx="8055980" cy="42612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u="sng" dirty="0">
                <a:latin typeface="Calibri" panose="020F0502020204030204" pitchFamily="34" charset="0"/>
                <a:cs typeface="Calibri" panose="020F0502020204030204" pitchFamily="34" charset="0"/>
              </a:rPr>
              <a:t>Current Rent Information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2-10	Current rent amount as shown on the written lease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2-11	Current source of subsidy, if applicable </a:t>
            </a:r>
          </a:p>
          <a:p>
            <a:pPr marL="1139825" lvl="1" indent="-225425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Rural Development, Individual Section 8, etc.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2-12	Amount of current Rental Subsidy, if applicable 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2-13	Current utility allowance dollar amount </a:t>
            </a:r>
          </a:p>
          <a:p>
            <a:pPr marL="225425" lvl="1" indent="-225425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2-14	A calculation of the Rent, Subsidy and the Utility Allowance</a:t>
            </a:r>
          </a:p>
          <a:p>
            <a:pPr lvl="2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This column is locked from editing</a:t>
            </a:r>
          </a:p>
          <a:p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140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1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4155" y="1329942"/>
            <a:ext cx="10511855" cy="1371584"/>
          </a:xfrm>
        </p:spPr>
        <p:txBody>
          <a:bodyPr>
            <a:normAutofit/>
          </a:bodyPr>
          <a:lstStyle/>
          <a:p>
            <a:r>
              <a:rPr lang="en-US" sz="28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Completing the Report: Additional Supplemental Documentation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91D50FA-27D8-42C2-BE5D-A395BF7D2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529" y="1873236"/>
            <a:ext cx="10055535" cy="42612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Upon request, additional documentation may be necessary to review the compliance report, examples include: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Certified Rent Roll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Low Rent Schedule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Utility Allowance Calculations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Copies of Tenant Lease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Income Determination / Certification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Additional Rent Subsidy Benefit Information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Prior Year(s) Compliance Data Reports, if prior year submissions are found missing form project records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0494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448" y="1421208"/>
            <a:ext cx="9405257" cy="1620674"/>
          </a:xfrm>
        </p:spPr>
        <p:txBody>
          <a:bodyPr>
            <a:noAutofit/>
          </a:bodyPr>
          <a:lstStyle/>
          <a:p>
            <a:r>
              <a:rPr lang="en-US" sz="28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Submit your Completed Annual Data Compliance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448" y="2124668"/>
            <a:ext cx="10972801" cy="3379507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Please send your Annual Data Compliance Report to:</a:t>
            </a:r>
          </a:p>
          <a:p>
            <a:pPr lvl="1"/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DOADOHAffordableHousingHelp@wisconsin.gov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Title your email with the name of your project and Annual Data Compliance Report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Complete and submit the report in Excel format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Other formats like .pdf will be returned for revision</a:t>
            </a:r>
          </a:p>
        </p:txBody>
      </p:sp>
    </p:spTree>
    <p:extLst>
      <p:ext uri="{BB962C8B-B14F-4D97-AF65-F5344CB8AC3E}">
        <p14:creationId xmlns:p14="http://schemas.microsoft.com/office/powerpoint/2010/main" val="40565142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291" y="1327197"/>
            <a:ext cx="9603275" cy="989688"/>
          </a:xfrm>
        </p:spPr>
        <p:txBody>
          <a:bodyPr>
            <a:noAutofit/>
          </a:bodyPr>
          <a:lstStyle/>
          <a:p>
            <a:r>
              <a:rPr lang="en-US" sz="28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More Information: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5291" y="2023447"/>
            <a:ext cx="10269608" cy="3947938"/>
          </a:xfrm>
        </p:spPr>
        <p:txBody>
          <a:bodyPr>
            <a:no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Rent Limits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https://www.hudexchange.info/programs/home/home-rent-limits/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Utility Allowance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https://tools.huduser.gov/husm/uam.html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Income Limits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https://www.hudexchange.info/programs/home/home-income-limits/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Questions should be referred to DOADOHAffordableHousingHelp@Wisconsin.gov for assistance. </a:t>
            </a:r>
          </a:p>
        </p:txBody>
      </p:sp>
    </p:spTree>
    <p:extLst>
      <p:ext uri="{BB962C8B-B14F-4D97-AF65-F5344CB8AC3E}">
        <p14:creationId xmlns:p14="http://schemas.microsoft.com/office/powerpoint/2010/main" val="3472735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91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1322104"/>
            <a:ext cx="9603275" cy="1049235"/>
          </a:xfrm>
        </p:spPr>
        <p:txBody>
          <a:bodyPr>
            <a:normAutofit/>
          </a:bodyPr>
          <a:lstStyle/>
          <a:p>
            <a:r>
              <a:rPr lang="en-US" sz="28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What is the Compliance Data Report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b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93397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The Compliance Data Report provides tenant data on all HOME assisted rental housing funded by the HOME Investment Partnerships rental program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Collects tenant information about the HOME assisted units only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The RHD Compliance Data Report (Attachment D) covers the period of </a:t>
            </a:r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October 1</a:t>
            </a:r>
            <a:r>
              <a:rPr lang="en-US" sz="1800" baseline="30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through September 30</a:t>
            </a:r>
            <a:r>
              <a:rPr lang="en-US" sz="1800" baseline="30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An annual report due December 1</a:t>
            </a:r>
            <a:r>
              <a:rPr lang="en-US" sz="18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Due for reporting throughout the compliance affordability period</a:t>
            </a:r>
          </a:p>
        </p:txBody>
      </p:sp>
    </p:spTree>
    <p:extLst>
      <p:ext uri="{BB962C8B-B14F-4D97-AF65-F5344CB8AC3E}">
        <p14:creationId xmlns:p14="http://schemas.microsoft.com/office/powerpoint/2010/main" val="1520151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8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1436914" y="1333811"/>
            <a:ext cx="9307546" cy="1059305"/>
          </a:xfrm>
        </p:spPr>
        <p:txBody>
          <a:bodyPr>
            <a:noAutofit/>
          </a:bodyPr>
          <a:lstStyle/>
          <a:p>
            <a:r>
              <a:rPr lang="en-US" sz="28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Defining Terms Used Within the Report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1460664" y="2053463"/>
            <a:ext cx="10585842" cy="4035769"/>
          </a:xfrm>
        </p:spPr>
        <p:txBody>
          <a:bodyPr>
            <a:noAutofit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The term “Move-In” and “Current” are used to separate between the original occupancy information shown in the first page versus the second page reporting as-of September 30</a:t>
            </a:r>
            <a:r>
              <a:rPr lang="en-US" sz="18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At Move-In relates to when the family or household originally leased the HOME assisted unit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The Move-In information does not change during the tenure of the household 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Accuracy in presenting the original information is fundamental to demonstrate that the HOME assisted housing is provided to an eligible household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Utility Allowances are estimates of monthly expenses associated with different types of utilities and end uses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The utility allowance estimate should be reviewed annually</a:t>
            </a:r>
          </a:p>
        </p:txBody>
      </p:sp>
    </p:spTree>
    <p:extLst>
      <p:ext uri="{BB962C8B-B14F-4D97-AF65-F5344CB8AC3E}">
        <p14:creationId xmlns:p14="http://schemas.microsoft.com/office/powerpoint/2010/main" val="610884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8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1460040" y="1333812"/>
            <a:ext cx="9295670" cy="1059305"/>
          </a:xfrm>
        </p:spPr>
        <p:txBody>
          <a:bodyPr>
            <a:noAutofit/>
          </a:bodyPr>
          <a:lstStyle/>
          <a:p>
            <a:r>
              <a:rPr lang="en-US" sz="28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The Report Layout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996323" y="2089094"/>
            <a:ext cx="10585842" cy="4035769"/>
          </a:xfrm>
        </p:spPr>
        <p:txBody>
          <a:bodyPr>
            <a:noAutofit/>
          </a:bodyPr>
          <a:lstStyle/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Page 1 information:</a:t>
            </a:r>
          </a:p>
          <a:p>
            <a:pPr lvl="2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Project Information</a:t>
            </a:r>
          </a:p>
          <a:p>
            <a:pPr lvl="2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Owner Information</a:t>
            </a:r>
          </a:p>
          <a:p>
            <a:pPr lvl="2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Management Company or Compliance Agent Information</a:t>
            </a:r>
          </a:p>
          <a:p>
            <a:pPr lvl="2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At Move-In Tenant Detail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Page 2 information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2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Current Tenant Detail as of September 30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2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All HOME assisted units are included, even if currently vacant</a:t>
            </a:r>
          </a:p>
          <a:p>
            <a:pPr lvl="3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IF a unit is vacant is should be included, the column for Last Name should indicate “Vacant”</a:t>
            </a:r>
          </a:p>
          <a:p>
            <a:pPr lvl="2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Links to HOME 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program information and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DEHCR RHD email address</a:t>
            </a:r>
          </a:p>
        </p:txBody>
      </p:sp>
    </p:spTree>
    <p:extLst>
      <p:ext uri="{BB962C8B-B14F-4D97-AF65-F5344CB8AC3E}">
        <p14:creationId xmlns:p14="http://schemas.microsoft.com/office/powerpoint/2010/main" val="800860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>
            <a:extLst>
              <a:ext uri="{FF2B5EF4-FFF2-40B4-BE49-F238E27FC236}">
                <a16:creationId xmlns:a16="http://schemas.microsoft.com/office/drawing/2014/main" id="{8DCD8BB4-62E6-4770-A755-AE536EE98356}"/>
              </a:ext>
            </a:extLst>
          </p:cNvPr>
          <p:cNvSpPr txBox="1">
            <a:spLocks/>
          </p:cNvSpPr>
          <p:nvPr/>
        </p:nvSpPr>
        <p:spPr>
          <a:xfrm>
            <a:off x="1460040" y="1333812"/>
            <a:ext cx="9295670" cy="105930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cap="none">
                <a:latin typeface="Calibri" panose="020F0502020204030204" pitchFamily="34" charset="0"/>
                <a:cs typeface="Calibri" panose="020F0502020204030204" pitchFamily="34" charset="0"/>
              </a:rPr>
              <a:t>The Report Layout</a:t>
            </a:r>
            <a:endParaRPr lang="en-US" sz="2800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itle 7" hidden="1">
            <a:extLst>
              <a:ext uri="{FF2B5EF4-FFF2-40B4-BE49-F238E27FC236}">
                <a16:creationId xmlns:a16="http://schemas.microsoft.com/office/drawing/2014/main" id="{76B177DB-2EE1-44EA-B5CE-77C99813F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0573844-DCB6-4AB1-91EA-39B0117D2A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6124" y="1976406"/>
            <a:ext cx="2888512" cy="3443480"/>
          </a:xfrm>
          <a:prstGeom prst="rect">
            <a:avLst/>
          </a:prstGeom>
        </p:spPr>
      </p:pic>
      <p:sp>
        <p:nvSpPr>
          <p:cNvPr id="12" name="Content Placeholder 7">
            <a:extLst>
              <a:ext uri="{FF2B5EF4-FFF2-40B4-BE49-F238E27FC236}">
                <a16:creationId xmlns:a16="http://schemas.microsoft.com/office/drawing/2014/main" id="{C0C02680-28C6-4B17-9479-9ABF71C29547}"/>
              </a:ext>
            </a:extLst>
          </p:cNvPr>
          <p:cNvSpPr txBox="1">
            <a:spLocks/>
          </p:cNvSpPr>
          <p:nvPr/>
        </p:nvSpPr>
        <p:spPr>
          <a:xfrm>
            <a:off x="996323" y="2089094"/>
            <a:ext cx="10585842" cy="403576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Page 1 information:</a:t>
            </a:r>
          </a:p>
          <a:p>
            <a:pPr lvl="2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 – Contact &amp; Project Information</a:t>
            </a:r>
          </a:p>
          <a:p>
            <a:pPr lvl="2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 – Move-In Information</a:t>
            </a:r>
          </a:p>
          <a:p>
            <a:pPr lvl="3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Columns 1-1 through 1-12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Page 2 information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2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3 – Current Information </a:t>
            </a:r>
          </a:p>
          <a:p>
            <a:pPr lvl="3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Columns 2-1 through 2-13</a:t>
            </a:r>
          </a:p>
          <a:p>
            <a:pPr lvl="2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4 – HOME links</a:t>
            </a:r>
          </a:p>
        </p:txBody>
      </p:sp>
    </p:spTree>
    <p:extLst>
      <p:ext uri="{BB962C8B-B14F-4D97-AF65-F5344CB8AC3E}">
        <p14:creationId xmlns:p14="http://schemas.microsoft.com/office/powerpoint/2010/main" val="2951742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8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450027" y="1335463"/>
            <a:ext cx="10381643" cy="1853755"/>
          </a:xfrm>
        </p:spPr>
        <p:txBody>
          <a:bodyPr>
            <a:noAutofit/>
          </a:bodyPr>
          <a:lstStyle/>
          <a:p>
            <a:r>
              <a:rPr lang="en-US" sz="28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Completing the Report: Move-In Information</a:t>
            </a:r>
            <a:endParaRPr lang="en-US" sz="2800" b="1" cap="none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F546BD7-5C86-4FF6-874B-215192CCE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940" y="1869215"/>
            <a:ext cx="11199060" cy="3969430"/>
          </a:xfrm>
        </p:spPr>
        <p:txBody>
          <a:bodyPr>
            <a:noAutofit/>
          </a:bodyPr>
          <a:lstStyle/>
          <a:p>
            <a:pPr marL="457200" lvl="1" indent="0">
              <a:lnSpc>
                <a:spcPct val="110000"/>
              </a:lnSpc>
              <a:buNone/>
            </a:pP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HOME-Assisted Unit Information</a:t>
            </a:r>
          </a:p>
          <a:p>
            <a:pPr lvl="1">
              <a:lnSpc>
                <a:spcPct val="110000"/>
              </a:lnSpc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1-1	Unit (Apt.) # The apartment number for the HOME assisted unit</a:t>
            </a:r>
          </a:p>
          <a:p>
            <a:pPr lvl="1">
              <a:lnSpc>
                <a:spcPct val="110000"/>
              </a:lnSpc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1-2	HOME assisted unit designation</a:t>
            </a:r>
          </a:p>
          <a:p>
            <a:pPr marL="2232025" lvl="2" indent="-403225">
              <a:lnSpc>
                <a:spcPct val="110000"/>
              </a:lnSpc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60%,50%,30%, SRO</a:t>
            </a:r>
          </a:p>
          <a:p>
            <a:pPr lvl="1">
              <a:lnSpc>
                <a:spcPct val="110000"/>
              </a:lnSpc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1-3	Number of bedrooms in the HOME assisted unit</a:t>
            </a:r>
          </a:p>
          <a:p>
            <a:pPr lvl="1">
              <a:lnSpc>
                <a:spcPct val="110000"/>
              </a:lnSpc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1-4	Any utilities paid by tenant? </a:t>
            </a:r>
          </a:p>
        </p:txBody>
      </p:sp>
    </p:spTree>
    <p:extLst>
      <p:ext uri="{BB962C8B-B14F-4D97-AF65-F5344CB8AC3E}">
        <p14:creationId xmlns:p14="http://schemas.microsoft.com/office/powerpoint/2010/main" val="3246427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EDC04-F4FF-4E46-833E-1C30AF467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9540" y="1327277"/>
            <a:ext cx="9605635" cy="1059305"/>
          </a:xfrm>
        </p:spPr>
        <p:txBody>
          <a:bodyPr>
            <a:normAutofit/>
          </a:bodyPr>
          <a:lstStyle/>
          <a:p>
            <a:r>
              <a:rPr lang="en-US" sz="28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Completing the Report: Move-In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FC9AE-B105-46D6-91B7-A03F1E8CA2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3777" y="1832748"/>
            <a:ext cx="10818421" cy="344859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Tenant Information at Move-In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1-5	Tenant’s last name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1-6	Number of people living in the household at the time of Move-In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1-7	Initial lease date tenants first signed lease to this unit</a:t>
            </a:r>
          </a:p>
          <a:p>
            <a:pPr marL="2339975" lvl="2" indent="-511175"/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This date will be used to compare to the HOME income or HOME rent limit for eligibility to the program</a:t>
            </a:r>
          </a:p>
          <a:p>
            <a:pPr marL="2339975" lvl="2" indent="-511175"/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Include day, month, and year the tenants first signed lease for this HOME assisted unit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1-8	Tenants income at the time the household originally Move-In; the original income determination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084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6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453846" y="1333505"/>
            <a:ext cx="9605635" cy="1059305"/>
          </a:xfrm>
        </p:spPr>
        <p:txBody>
          <a:bodyPr>
            <a:normAutofit/>
          </a:bodyPr>
          <a:lstStyle/>
          <a:p>
            <a:r>
              <a:rPr lang="en-US" sz="28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Completing the Report: Move-In Information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>
          <a:xfrm>
            <a:off x="978273" y="1841528"/>
            <a:ext cx="9605635" cy="389071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Rent Information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1-9	Tenant rent at Move-In, the amount shown on the written lease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1-10	Source of subsidy if applicable at the time of Move-In if applicable </a:t>
            </a:r>
          </a:p>
          <a:p>
            <a:pPr marL="2339975" lvl="3" indent="-511175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Rural Development, Section 8, etc.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1-11	Amount of Rental Subsidy at Move-In if applicable 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1-12	Utility allowance dollar amount at move-in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1-13	A calculation of the Rent, Subsidy and the Utility Allowance</a:t>
            </a:r>
          </a:p>
          <a:p>
            <a:pPr marL="2173288" lvl="2" indent="-344488"/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This column is locked from editing</a:t>
            </a:r>
          </a:p>
        </p:txBody>
      </p:sp>
    </p:spTree>
    <p:extLst>
      <p:ext uri="{BB962C8B-B14F-4D97-AF65-F5344CB8AC3E}">
        <p14:creationId xmlns:p14="http://schemas.microsoft.com/office/powerpoint/2010/main" val="4134714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6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453847" y="1333509"/>
            <a:ext cx="9605635" cy="1059305"/>
          </a:xfrm>
        </p:spPr>
        <p:txBody>
          <a:bodyPr>
            <a:normAutofit/>
          </a:bodyPr>
          <a:lstStyle/>
          <a:p>
            <a:r>
              <a:rPr lang="en-US" sz="28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Completing the Report: Move-In Information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>
          <a:xfrm>
            <a:off x="1002024" y="2055280"/>
            <a:ext cx="9605635" cy="3890719"/>
          </a:xfrm>
        </p:spPr>
        <p:txBody>
          <a:bodyPr>
            <a:normAutofit/>
          </a:bodyPr>
          <a:lstStyle/>
          <a:p>
            <a:pPr lvl="1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1-14	Move-out date if applicable</a:t>
            </a:r>
          </a:p>
          <a:p>
            <a:pPr lvl="2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This is the date the tenant vacated the HOME assisted unit</a:t>
            </a:r>
          </a:p>
          <a:p>
            <a:pPr lvl="2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date is entered here when a tenant moves out within the October – September reporting period</a:t>
            </a:r>
          </a:p>
          <a:p>
            <a:pPr lvl="2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If the unit remains empty as of the end of the September 30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date, then represent the unit on the second page as “Vacant” in the “2-5 Tenant Last Name” column</a:t>
            </a:r>
          </a:p>
          <a:p>
            <a:pPr lvl="2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 the case a tenant moves in and out of a unit within a few months, this information must be represented in the first page</a:t>
            </a:r>
          </a:p>
          <a:p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9036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F7B3F25A96C54C9B76362B105D646D" ma:contentTypeVersion="2" ma:contentTypeDescription="Create a new document." ma:contentTypeScope="" ma:versionID="61fb13a129160efefed5f0c4eda78791">
  <xsd:schema xmlns:xsd="http://www.w3.org/2001/XMLSchema" xmlns:xs="http://www.w3.org/2001/XMLSchema" xmlns:p="http://schemas.microsoft.com/office/2006/metadata/properties" xmlns:ns1="http://schemas.microsoft.com/sharepoint/v3" xmlns:ns2="bb65cc95-6d4e-4879-a879-9838761499af" xmlns:ns3="9e30f06f-ad7a-453a-8e08-8a8878e30bd1" targetNamespace="http://schemas.microsoft.com/office/2006/metadata/properties" ma:root="true" ma:fieldsID="67ebbaea808b247c46602f4156dd947f" ns1:_="" ns2:_="" ns3:_="">
    <xsd:import namespace="http://schemas.microsoft.com/sharepoint/v3"/>
    <xsd:import namespace="bb65cc95-6d4e-4879-a879-9838761499af"/>
    <xsd:import namespace="9e30f06f-ad7a-453a-8e08-8a8878e30bd1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3:Division" minOccurs="0"/>
                <xsd:element ref="ns3:Document_x0020_Year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65cc95-6d4e-4879-a879-9838761499af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30f06f-ad7a-453a-8e08-8a8878e30bd1" elementFormDefault="qualified">
    <xsd:import namespace="http://schemas.microsoft.com/office/2006/documentManagement/types"/>
    <xsd:import namespace="http://schemas.microsoft.com/office/infopath/2007/PartnerControls"/>
    <xsd:element name="Division" ma:index="13" nillable="true" ma:displayName="Division" ma:default="Unspecified" ma:description="DOA division" ma:format="RadioButtons" ma:internalName="Division">
      <xsd:simpleType>
        <xsd:restriction base="dms:Choice">
          <xsd:enumeration value="CPD"/>
          <xsd:enumeration value="DEBF"/>
          <xsd:enumeration value="DEHCR"/>
          <xsd:enumeration value="DEO"/>
          <xsd:enumeration value="DET"/>
          <xsd:enumeration value="DFD"/>
          <xsd:enumeration value="DFM"/>
          <xsd:enumeration value="DHA"/>
          <xsd:enumeration value="DIR"/>
          <xsd:enumeration value="DPM"/>
          <xsd:enumeration value="Gaming"/>
          <xsd:enumeration value="Legal"/>
          <xsd:enumeration value="SECY"/>
          <xsd:enumeration value="STAR"/>
          <xsd:enumeration value="Unspecified"/>
        </xsd:restriction>
      </xsd:simpleType>
    </xsd:element>
    <xsd:element name="Document_x0020_Year" ma:index="14" nillable="true" ma:displayName="Document Year" ma:description="Optional column for document year" ma:internalName="Document_x0020_Year">
      <xsd:simpleType>
        <xsd:restriction base="dms:Text">
          <xsd:maxLength value="255"/>
        </xsd:restriction>
      </xsd:simple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Year xmlns="9e30f06f-ad7a-453a-8e08-8a8878e30bd1" xsi:nil="true"/>
    <Division xmlns="9e30f06f-ad7a-453a-8e08-8a8878e30bd1">Unspecified</Division>
    <PublishingExpirationDate xmlns="http://schemas.microsoft.com/sharepoint/v3" xsi:nil="true"/>
    <PublishingStartDate xmlns="http://schemas.microsoft.com/sharepoint/v3" xsi:nil="true"/>
    <_dlc_DocId xmlns="bb65cc95-6d4e-4879-a879-9838761499af">33E6D4FPPFNA-223884491-2541</_dlc_DocId>
    <_dlc_DocIdUrl xmlns="bb65cc95-6d4e-4879-a879-9838761499af">
      <Url>https://doa.wi.gov/_layouts/15/DocIdRedir.aspx?ID=33E6D4FPPFNA-223884491-2541</Url>
      <Description>33E6D4FPPFNA-223884491-2541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9C4541D-EA9C-4F8E-92B6-1A358E11A7FC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80800154-FDC8-48A3-8375-F6C5077525F4}"/>
</file>

<file path=customXml/itemProps3.xml><?xml version="1.0" encoding="utf-8"?>
<ds:datastoreItem xmlns:ds="http://schemas.openxmlformats.org/officeDocument/2006/customXml" ds:itemID="{004CE3DD-C846-4ABC-94E6-03DCFE1AEAFA}">
  <ds:schemaRefs>
    <ds:schemaRef ds:uri="http://schemas.microsoft.com/sharepoint/v3"/>
    <ds:schemaRef ds:uri="http://purl.org/dc/terms/"/>
    <ds:schemaRef ds:uri="bb65cc95-6d4e-4879-a879-9838761499af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9e30f06f-ad7a-453a-8e08-8a8878e30bd1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D0AD78AA-296F-479A-9E78-633BA5E1B8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2285</TotalTime>
  <Words>582</Words>
  <Application>Microsoft Office PowerPoint</Application>
  <PresentationFormat>Widescreen</PresentationFormat>
  <Paragraphs>122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Gill Sans MT</vt:lpstr>
      <vt:lpstr>Wingdings</vt:lpstr>
      <vt:lpstr>Gallery</vt:lpstr>
      <vt:lpstr>Division of Energy, Housing and Community Resources  Rental Housing Development (RHD)  Annual Data Compliance Reporting</vt:lpstr>
      <vt:lpstr>What is the Compliance Data Report? </vt:lpstr>
      <vt:lpstr>Defining Terms Used Within the Report</vt:lpstr>
      <vt:lpstr>The Report Layout</vt:lpstr>
      <vt:lpstr>PowerPoint Presentation</vt:lpstr>
      <vt:lpstr>Completing the Report: Move-In Information</vt:lpstr>
      <vt:lpstr>Completing the Report: Move-In Information</vt:lpstr>
      <vt:lpstr>Completing the Report: Move-In Information</vt:lpstr>
      <vt:lpstr>Completing the Report: Move-In Information</vt:lpstr>
      <vt:lpstr>Completing the Report: Current Information</vt:lpstr>
      <vt:lpstr>Completing the Report: Current Information</vt:lpstr>
      <vt:lpstr>Completing the Report: Current Information</vt:lpstr>
      <vt:lpstr>Completing the Report: Current Information</vt:lpstr>
      <vt:lpstr>Completing the Report: Additional Supplemental Documentation </vt:lpstr>
      <vt:lpstr>Submit your Completed Annual Data Compliance Report</vt:lpstr>
      <vt:lpstr>More Information: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Division of Energy, Housing, and Community Resources</dc:title>
  <dc:creator>Gmeinder, Aly - DOA</dc:creator>
  <cp:lastModifiedBy>Dorzweiler, Luke - DOA</cp:lastModifiedBy>
  <cp:revision>101</cp:revision>
  <cp:lastPrinted>2019-11-06T22:02:23Z</cp:lastPrinted>
  <dcterms:created xsi:type="dcterms:W3CDTF">2018-07-17T14:19:43Z</dcterms:created>
  <dcterms:modified xsi:type="dcterms:W3CDTF">2019-11-07T17:54:43Z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0x0101004EF7B3F25A96C54C9B76362B105D646D</vt:lpwstr>
  </property>
  <property fmtid="{D5CDD505-2E9C-101B-9397-08002B2CF9AE}" pid="3" name="_dlc_DocIdItemGuid">
    <vt:lpwstr>fee0ce6a-8fd2-4275-a79e-047e1eb0fe63</vt:lpwstr>
  </property>
</Properties>
</file>